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75" r:id="rId2"/>
    <p:sldId id="334" r:id="rId3"/>
    <p:sldId id="335" r:id="rId4"/>
    <p:sldId id="337" r:id="rId5"/>
    <p:sldId id="336" r:id="rId6"/>
    <p:sldId id="330" r:id="rId7"/>
    <p:sldId id="332" r:id="rId8"/>
    <p:sldId id="295" r:id="rId9"/>
  </p:sldIdLst>
  <p:sldSz cx="9144000" cy="6858000" type="screen4x3"/>
  <p:notesSz cx="6797675" cy="9928225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B2C74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 showComments="0">
  <p:normalViewPr>
    <p:restoredLeft sz="18464" autoAdjust="0"/>
    <p:restoredTop sz="88839" autoAdjust="0"/>
  </p:normalViewPr>
  <p:slideViewPr>
    <p:cSldViewPr>
      <p:cViewPr>
        <p:scale>
          <a:sx n="100" d="100"/>
          <a:sy n="100" d="100"/>
        </p:scale>
        <p:origin x="-122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24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50444" y="0"/>
            <a:ext cx="2945659" cy="49624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5A7DA3-03E8-4AC9-8C0F-1A4602797E67}" type="datetimeFigureOut">
              <a:rPr lang="de-DE" smtClean="0"/>
              <a:t>22.09.2016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30349"/>
            <a:ext cx="2945659" cy="49624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50444" y="9430349"/>
            <a:ext cx="2945659" cy="49624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22F56E-0AA5-4E89-9002-C2CE15D89CA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703707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24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5" y="0"/>
            <a:ext cx="2945659" cy="49624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D72B45A1-C139-4396-BB40-CC5A9CBB7228}" type="datetimeFigureOut">
              <a:rPr lang="de-DE"/>
              <a:pPr>
                <a:defRPr/>
              </a:pPr>
              <a:t>22.09.2016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de-DE" noProof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15175"/>
            <a:ext cx="5438140" cy="446786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noProof="0" smtClean="0"/>
              <a:t>Textmasterformat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  <a:endParaRPr lang="de-DE" noProof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30349"/>
            <a:ext cx="2945659" cy="49624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5" y="9430349"/>
            <a:ext cx="2945659" cy="49624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845BC249-0A36-42D4-8674-3B6F1392E4E0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146522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izenplatzhal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e-DE" smtClean="0"/>
          </a:p>
        </p:txBody>
      </p:sp>
      <p:sp>
        <p:nvSpPr>
          <p:cNvPr id="23556" name="Foliennummernplatzhalter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E88736D-32FF-4AAD-88BA-30184715C221}" type="slidenum">
              <a:rPr lang="de-DE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de-D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Notizenplatzhal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e-DE" dirty="0" smtClean="0"/>
          </a:p>
        </p:txBody>
      </p:sp>
      <p:sp>
        <p:nvSpPr>
          <p:cNvPr id="24580" name="Foliennummernplatzhalter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5846B55-7D8C-4674-AE57-1EE8AE15FE9C}" type="slidenum">
              <a:rPr lang="de-DE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de-D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Notizenplatzhal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e-DE" dirty="0" smtClean="0"/>
          </a:p>
        </p:txBody>
      </p:sp>
      <p:sp>
        <p:nvSpPr>
          <p:cNvPr id="24580" name="Foliennummernplatzhalter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5846B55-7D8C-4674-AE57-1EE8AE15FE9C}" type="slidenum">
              <a:rPr lang="de-DE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de-DE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Notizenplatzhal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e-DE" dirty="0" smtClean="0"/>
          </a:p>
        </p:txBody>
      </p:sp>
      <p:sp>
        <p:nvSpPr>
          <p:cNvPr id="24580" name="Foliennummernplatzhalter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5846B55-7D8C-4674-AE57-1EE8AE15FE9C}" type="slidenum">
              <a:rPr lang="de-DE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de-DE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Notizenplatzhal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e-DE" dirty="0" smtClean="0"/>
          </a:p>
        </p:txBody>
      </p:sp>
      <p:sp>
        <p:nvSpPr>
          <p:cNvPr id="24580" name="Foliennummernplatzhalter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5846B55-7D8C-4674-AE57-1EE8AE15FE9C}" type="slidenum">
              <a:rPr lang="de-DE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de-DE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Notizenplatzhal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e-DE" dirty="0" smtClean="0"/>
          </a:p>
        </p:txBody>
      </p:sp>
      <p:sp>
        <p:nvSpPr>
          <p:cNvPr id="24580" name="Foliennummernplatzhalter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5846B55-7D8C-4674-AE57-1EE8AE15FE9C}" type="slidenum">
              <a:rPr lang="de-DE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de-DE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Notizenplatzhal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e-DE" dirty="0" smtClean="0"/>
          </a:p>
        </p:txBody>
      </p:sp>
      <p:sp>
        <p:nvSpPr>
          <p:cNvPr id="24580" name="Foliennummernplatzhalter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5846B55-7D8C-4674-AE57-1EE8AE15FE9C}" type="slidenum">
              <a:rPr lang="de-DE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de-DE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Notizenplatzhal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e-DE" smtClean="0"/>
          </a:p>
        </p:txBody>
      </p:sp>
      <p:sp>
        <p:nvSpPr>
          <p:cNvPr id="24580" name="Foliennummernplatzhalter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B308868-CDD0-410D-9CAA-FEC518DA6249}" type="slidenum">
              <a:rPr lang="de-DE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FEBA75-8D8A-48CC-8489-8458C623E127}" type="datetimeFigureOut">
              <a:rPr lang="de-DE"/>
              <a:pPr>
                <a:defRPr/>
              </a:pPr>
              <a:t>22.09.2016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65DD5F-4B56-41EC-8D83-F5601D641F1C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5F2C69-6531-406A-94B0-120A36623953}" type="datetimeFigureOut">
              <a:rPr lang="de-DE"/>
              <a:pPr>
                <a:defRPr/>
              </a:pPr>
              <a:t>22.09.2016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DD6BDF-8E34-4BE7-A383-229B41D8D301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7B833F-B9F2-4634-BDFE-B9EA35C24BC6}" type="datetimeFigureOut">
              <a:rPr lang="de-DE"/>
              <a:pPr>
                <a:defRPr/>
              </a:pPr>
              <a:t>22.09.2016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1696EA-799D-4438-9536-E09E72F3A11B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1ABAA6-1EFC-47A5-B73B-D1E9B45BB161}" type="datetimeFigureOut">
              <a:rPr lang="de-DE"/>
              <a:pPr>
                <a:defRPr/>
              </a:pPr>
              <a:t>22.09.2016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8CD482-EA39-46E3-8065-C82F353268D0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9B38A7-AE47-42FB-A178-9E1B0663C195}" type="datetimeFigureOut">
              <a:rPr lang="de-DE"/>
              <a:pPr>
                <a:defRPr/>
              </a:pPr>
              <a:t>22.09.2016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69774F-0D15-4D0D-81E6-FF573BF09B67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47F0FA-26EA-4AF6-9FED-9AACA0ECD559}" type="datetimeFigureOut">
              <a:rPr lang="de-DE"/>
              <a:pPr>
                <a:defRPr/>
              </a:pPr>
              <a:t>22.09.2016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9659BD-297D-4FC1-AE6B-4C945CA8454C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5F762C-17C1-4D20-8CA4-777CBF331F10}" type="datetimeFigureOut">
              <a:rPr lang="de-DE"/>
              <a:pPr>
                <a:defRPr/>
              </a:pPr>
              <a:t>22.09.2016</a:t>
            </a:fld>
            <a:endParaRPr lang="de-DE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A4D541-9F3C-4F02-B269-BE899007AF86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4D8F0D-596A-4293-9636-5B752D3F184B}" type="datetimeFigureOut">
              <a:rPr lang="de-DE"/>
              <a:pPr>
                <a:defRPr/>
              </a:pPr>
              <a:t>22.09.2016</a:t>
            </a:fld>
            <a:endParaRPr 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75CE6B-49B1-4252-BCD7-0099514F69EB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F2220C-505C-49A0-B8C4-D6CD805E7C6B}" type="datetimeFigureOut">
              <a:rPr lang="de-DE"/>
              <a:pPr>
                <a:defRPr/>
              </a:pPr>
              <a:t>22.09.2016</a:t>
            </a:fld>
            <a:endParaRPr lang="de-DE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A839C8-22E8-4BE6-B704-CC6D8C6231A4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F37A4F-7ECA-4325-B621-5DEB0B4AA673}" type="datetimeFigureOut">
              <a:rPr lang="de-DE"/>
              <a:pPr>
                <a:defRPr/>
              </a:pPr>
              <a:t>22.09.2016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D4846D-66A1-43C5-AF08-8FA10B27C6C2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D4D558-CC7F-4CAF-AA45-B29C83F9F7B5}" type="datetimeFigureOut">
              <a:rPr lang="de-DE"/>
              <a:pPr>
                <a:defRPr/>
              </a:pPr>
              <a:t>22.09.2016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00E679-C872-47B9-BFA3-BB5C1707E4CB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Titelmasterformat durch Klicken bearbeiten</a:t>
            </a:r>
          </a:p>
        </p:txBody>
      </p:sp>
      <p:sp>
        <p:nvSpPr>
          <p:cNvPr id="1027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FA319A8-3FC0-4F53-806F-FDCD4BFA14F8}" type="datetimeFigureOut">
              <a:rPr lang="de-DE"/>
              <a:pPr>
                <a:defRPr/>
              </a:pPr>
              <a:t>22.09.2016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852F781-4775-48BF-A8A7-FB1339D8B412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251619" y="1124278"/>
            <a:ext cx="8640762" cy="5472112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de-DE" sz="1400" dirty="0" smtClean="0">
                <a:solidFill>
                  <a:srgbClr val="898989"/>
                </a:solidFill>
              </a:rPr>
              <a:t> </a:t>
            </a:r>
            <a:endParaRPr lang="de-DE" sz="9600" dirty="0">
              <a:solidFill>
                <a:srgbClr val="D9D9D9"/>
              </a:solidFill>
            </a:endParaRPr>
          </a:p>
          <a:p>
            <a:pPr eaLnBrk="1" hangingPunct="1">
              <a:defRPr/>
            </a:pPr>
            <a:endParaRPr lang="de-DE" sz="5400" b="1" dirty="0" smtClean="0">
              <a:solidFill>
                <a:schemeClr val="tx1"/>
              </a:solidFill>
            </a:endParaRPr>
          </a:p>
          <a:p>
            <a:pPr eaLnBrk="1" hangingPunct="1">
              <a:defRPr/>
            </a:pPr>
            <a:r>
              <a:rPr lang="de-DE" sz="5400" b="1" dirty="0" smtClean="0">
                <a:solidFill>
                  <a:schemeClr val="tx1"/>
                </a:solidFill>
              </a:rPr>
              <a:t>Abschlussbericht</a:t>
            </a:r>
            <a:r>
              <a:rPr lang="de-DE" sz="5800" b="1" dirty="0" smtClean="0">
                <a:solidFill>
                  <a:schemeClr val="tx1"/>
                </a:solidFill>
              </a:rPr>
              <a:t> </a:t>
            </a:r>
          </a:p>
          <a:p>
            <a:pPr eaLnBrk="1" hangingPunct="1">
              <a:defRPr/>
            </a:pPr>
            <a:r>
              <a:rPr lang="de-DE" sz="5400" b="1" dirty="0" smtClean="0">
                <a:solidFill>
                  <a:schemeClr val="tx1"/>
                </a:solidFill>
              </a:rPr>
              <a:t>Neuausschreibung der Reinigungsleistungen</a:t>
            </a:r>
          </a:p>
          <a:p>
            <a:pPr eaLnBrk="1" hangingPunct="1">
              <a:defRPr/>
            </a:pPr>
            <a:endParaRPr lang="de-DE" sz="9600" dirty="0" smtClean="0">
              <a:solidFill>
                <a:srgbClr val="D9D9D9"/>
              </a:solidFill>
            </a:endParaRPr>
          </a:p>
        </p:txBody>
      </p:sp>
      <p:pic>
        <p:nvPicPr>
          <p:cNvPr id="14339" name="Picture 5" descr="Bildleiste_LK-P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79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feld 32"/>
          <p:cNvSpPr txBox="1">
            <a:spLocks noChangeArrowheads="1"/>
          </p:cNvSpPr>
          <p:nvPr/>
        </p:nvSpPr>
        <p:spPr bwMode="auto">
          <a:xfrm>
            <a:off x="0" y="6596390"/>
            <a:ext cx="9144000" cy="26161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defRPr/>
            </a:pPr>
            <a:r>
              <a:rPr lang="de-DE" sz="1100" b="1" dirty="0" smtClean="0">
                <a:solidFill>
                  <a:schemeClr val="bg1">
                    <a:lumMod val="50000"/>
                  </a:schemeClr>
                </a:solidFill>
              </a:rPr>
              <a:t>Traute Wedekind 			Landkreis Peine          		       Immobilienwirtschaftsbetrieb</a:t>
            </a:r>
            <a:endParaRPr lang="de-DE" sz="1100" b="1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251619" y="1124278"/>
            <a:ext cx="8640762" cy="5472112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/>
          <a:p>
            <a:pPr eaLnBrk="1" hangingPunct="1">
              <a:buSzTx/>
            </a:pPr>
            <a:r>
              <a:rPr lang="de-DE" altLang="de-DE" sz="3000" b="1" dirty="0" smtClean="0">
                <a:solidFill>
                  <a:srgbClr val="000000"/>
                </a:solidFill>
              </a:rPr>
              <a:t>   </a:t>
            </a:r>
            <a:r>
              <a:rPr lang="de-DE" altLang="de-DE" sz="3000" b="1" u="sng" dirty="0" smtClean="0">
                <a:solidFill>
                  <a:srgbClr val="000000"/>
                </a:solidFill>
              </a:rPr>
              <a:t>Historie:</a:t>
            </a:r>
            <a:endParaRPr lang="de-DE" altLang="de-DE" sz="2000" u="sng" dirty="0">
              <a:solidFill>
                <a:srgbClr val="000000"/>
              </a:solidFill>
            </a:endParaRPr>
          </a:p>
          <a:p>
            <a:pPr algn="l" eaLnBrk="1" hangingPunct="1">
              <a:buSzTx/>
            </a:pPr>
            <a:endParaRPr lang="de-DE" altLang="de-DE" sz="1800" dirty="0" smtClean="0">
              <a:solidFill>
                <a:srgbClr val="000000"/>
              </a:solidFill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de-DE" sz="2400" dirty="0">
                <a:solidFill>
                  <a:srgbClr val="000000"/>
                </a:solidFill>
              </a:rPr>
              <a:t>Prüfung </a:t>
            </a:r>
            <a:r>
              <a:rPr lang="de-DE" sz="2400" dirty="0" smtClean="0">
                <a:solidFill>
                  <a:srgbClr val="000000"/>
                </a:solidFill>
              </a:rPr>
              <a:t>Überörtliche Kommunalprüfung des LRH </a:t>
            </a:r>
            <a:r>
              <a:rPr lang="de-DE" sz="2400" dirty="0">
                <a:solidFill>
                  <a:srgbClr val="000000"/>
                </a:solidFill>
              </a:rPr>
              <a:t>in der Zeit vom </a:t>
            </a:r>
            <a:r>
              <a:rPr lang="de-DE" sz="2400" dirty="0" smtClean="0">
                <a:solidFill>
                  <a:srgbClr val="000000"/>
                </a:solidFill>
              </a:rPr>
              <a:t/>
            </a:r>
            <a:br>
              <a:rPr lang="de-DE" sz="2400" dirty="0" smtClean="0">
                <a:solidFill>
                  <a:srgbClr val="000000"/>
                </a:solidFill>
              </a:rPr>
            </a:br>
            <a:r>
              <a:rPr lang="de-DE" sz="2400" dirty="0" smtClean="0">
                <a:solidFill>
                  <a:srgbClr val="000000"/>
                </a:solidFill>
              </a:rPr>
              <a:t>26.11.2012 </a:t>
            </a:r>
            <a:r>
              <a:rPr lang="de-DE" sz="2400" dirty="0">
                <a:solidFill>
                  <a:srgbClr val="000000"/>
                </a:solidFill>
              </a:rPr>
              <a:t>– </a:t>
            </a:r>
            <a:r>
              <a:rPr lang="de-DE" sz="2400" dirty="0" smtClean="0">
                <a:solidFill>
                  <a:srgbClr val="000000"/>
                </a:solidFill>
              </a:rPr>
              <a:t>23.01.2013</a:t>
            </a:r>
            <a:br>
              <a:rPr lang="de-DE" sz="2400" dirty="0" smtClean="0">
                <a:solidFill>
                  <a:srgbClr val="000000"/>
                </a:solidFill>
              </a:rPr>
            </a:br>
            <a:endParaRPr lang="de-DE" sz="2400" dirty="0">
              <a:solidFill>
                <a:srgbClr val="000000"/>
              </a:solidFill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de-DE" sz="2400" dirty="0" smtClean="0">
                <a:solidFill>
                  <a:srgbClr val="000000"/>
                </a:solidFill>
              </a:rPr>
              <a:t>KT Beschluss 113/2013 vom 21.05.2014 :</a:t>
            </a:r>
            <a:endParaRPr lang="de-DE" sz="2400" dirty="0">
              <a:solidFill>
                <a:srgbClr val="000000"/>
              </a:solidFill>
            </a:endParaRPr>
          </a:p>
          <a:p>
            <a:pPr algn="l"/>
            <a:r>
              <a:rPr lang="de-DE" sz="2400" dirty="0" smtClean="0">
                <a:solidFill>
                  <a:srgbClr val="000000"/>
                </a:solidFill>
              </a:rPr>
              <a:t>	Beibehaltung Fremdreinigung</a:t>
            </a:r>
            <a:br>
              <a:rPr lang="de-DE" sz="2400" dirty="0" smtClean="0">
                <a:solidFill>
                  <a:srgbClr val="000000"/>
                </a:solidFill>
              </a:rPr>
            </a:br>
            <a:r>
              <a:rPr lang="de-DE" sz="2400" dirty="0" smtClean="0">
                <a:solidFill>
                  <a:srgbClr val="000000"/>
                </a:solidFill>
              </a:rPr>
              <a:t>	(incl. Vorstellung des Ergebnisses </a:t>
            </a:r>
            <a:r>
              <a:rPr lang="de-DE" sz="2400" dirty="0">
                <a:solidFill>
                  <a:srgbClr val="000000"/>
                </a:solidFill>
              </a:rPr>
              <a:t>1. </a:t>
            </a:r>
            <a:r>
              <a:rPr lang="de-DE" sz="2400" dirty="0" smtClean="0">
                <a:solidFill>
                  <a:srgbClr val="000000"/>
                </a:solidFill>
              </a:rPr>
              <a:t>Ausschreibung im ABL)</a:t>
            </a:r>
            <a:br>
              <a:rPr lang="de-DE" sz="2400" dirty="0" smtClean="0">
                <a:solidFill>
                  <a:srgbClr val="000000"/>
                </a:solidFill>
              </a:rPr>
            </a:br>
            <a:endParaRPr lang="de-DE" sz="2400" dirty="0">
              <a:solidFill>
                <a:srgbClr val="000000"/>
              </a:solidFill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de-DE" sz="2400" dirty="0" smtClean="0">
                <a:solidFill>
                  <a:srgbClr val="000000"/>
                </a:solidFill>
              </a:rPr>
              <a:t>Ausschreibung </a:t>
            </a:r>
            <a:r>
              <a:rPr lang="de-DE" sz="2400" dirty="0">
                <a:solidFill>
                  <a:srgbClr val="000000"/>
                </a:solidFill>
              </a:rPr>
              <a:t>in insgesamt 13 Losen zum: </a:t>
            </a:r>
            <a:endParaRPr lang="de-DE" sz="2400" dirty="0" smtClean="0">
              <a:solidFill>
                <a:srgbClr val="000000"/>
              </a:solidFill>
            </a:endParaRPr>
          </a:p>
          <a:p>
            <a:pPr algn="l"/>
            <a:r>
              <a:rPr lang="de-DE" sz="2400" dirty="0">
                <a:solidFill>
                  <a:srgbClr val="000000"/>
                </a:solidFill>
              </a:rPr>
              <a:t>	</a:t>
            </a:r>
            <a:r>
              <a:rPr lang="de-DE" sz="2400" dirty="0" smtClean="0">
                <a:solidFill>
                  <a:srgbClr val="000000"/>
                </a:solidFill>
              </a:rPr>
              <a:t>01.08.2014 / 01.04.2015 / 01.08.2015</a:t>
            </a:r>
            <a:br>
              <a:rPr lang="de-DE" sz="2400" dirty="0" smtClean="0">
                <a:solidFill>
                  <a:srgbClr val="000000"/>
                </a:solidFill>
              </a:rPr>
            </a:br>
            <a:endParaRPr lang="de-DE" sz="2400" dirty="0">
              <a:solidFill>
                <a:srgbClr val="000000"/>
              </a:solidFill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de-DE" sz="2400" dirty="0" smtClean="0">
                <a:solidFill>
                  <a:srgbClr val="000000"/>
                </a:solidFill>
              </a:rPr>
              <a:t>Information des ABL am 29.09.2015 </a:t>
            </a:r>
            <a:r>
              <a:rPr lang="de-DE" sz="2400" dirty="0">
                <a:solidFill>
                  <a:srgbClr val="000000"/>
                </a:solidFill>
              </a:rPr>
              <a:t>(nach letzter Ausschreibung)</a:t>
            </a:r>
          </a:p>
          <a:p>
            <a:pPr eaLnBrk="1" hangingPunct="1">
              <a:buSzTx/>
            </a:pPr>
            <a:endParaRPr lang="de-DE" altLang="de-DE" sz="2800" dirty="0" smtClean="0"/>
          </a:p>
          <a:p>
            <a:pPr eaLnBrk="1" hangingPunct="1">
              <a:buSzTx/>
            </a:pPr>
            <a:endParaRPr lang="de-DE" altLang="de-DE" sz="2800" dirty="0"/>
          </a:p>
          <a:p>
            <a:pPr eaLnBrk="1" hangingPunct="1">
              <a:buSzTx/>
            </a:pPr>
            <a:endParaRPr lang="de-DE" altLang="de-DE" sz="2800" dirty="0" smtClean="0"/>
          </a:p>
          <a:p>
            <a:pPr eaLnBrk="1" hangingPunct="1">
              <a:buSzTx/>
            </a:pPr>
            <a:endParaRPr lang="de-DE" altLang="de-DE" sz="2800" dirty="0"/>
          </a:p>
          <a:p>
            <a:pPr eaLnBrk="1" hangingPunct="1">
              <a:buSzTx/>
            </a:pPr>
            <a:endParaRPr lang="de-DE" altLang="de-DE" sz="2800" dirty="0" smtClean="0"/>
          </a:p>
        </p:txBody>
      </p:sp>
      <p:pic>
        <p:nvPicPr>
          <p:cNvPr id="18434" name="Picture 5" descr="Bildleiste_LK-P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79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feld 32"/>
          <p:cNvSpPr txBox="1">
            <a:spLocks noChangeArrowheads="1"/>
          </p:cNvSpPr>
          <p:nvPr/>
        </p:nvSpPr>
        <p:spPr bwMode="auto">
          <a:xfrm>
            <a:off x="0" y="6596390"/>
            <a:ext cx="9144000" cy="26161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defRPr/>
            </a:pPr>
            <a:r>
              <a:rPr lang="de-DE" sz="1100" b="1" dirty="0" smtClean="0">
                <a:solidFill>
                  <a:schemeClr val="bg1">
                    <a:lumMod val="50000"/>
                  </a:schemeClr>
                </a:solidFill>
              </a:rPr>
              <a:t>Traute Wedekind 			Landkreis Peine          		       Immobilienwirtschaftsbetrieb</a:t>
            </a:r>
            <a:endParaRPr lang="de-DE" sz="1100" b="1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2267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251619" y="1124278"/>
            <a:ext cx="8640762" cy="5472112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/>
          <a:p>
            <a:pPr eaLnBrk="1" hangingPunct="1">
              <a:buSzTx/>
            </a:pPr>
            <a:r>
              <a:rPr lang="de-DE" altLang="de-DE" sz="3000" b="1" u="sng" dirty="0" smtClean="0">
                <a:solidFill>
                  <a:srgbClr val="000000"/>
                </a:solidFill>
              </a:rPr>
              <a:t>Ergebnis / Erfahrungen:</a:t>
            </a:r>
            <a:endParaRPr lang="de-DE" altLang="de-DE" sz="2000" u="sng" dirty="0">
              <a:solidFill>
                <a:srgbClr val="000000"/>
              </a:solidFill>
            </a:endParaRPr>
          </a:p>
          <a:p>
            <a:pPr algn="l" eaLnBrk="1" hangingPunct="1">
              <a:buSzTx/>
            </a:pPr>
            <a:endParaRPr lang="de-DE" altLang="de-DE" sz="1800" dirty="0" smtClean="0">
              <a:solidFill>
                <a:srgbClr val="000000"/>
              </a:solidFill>
            </a:endParaRP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de-DE" sz="2000" dirty="0" smtClean="0">
                <a:solidFill>
                  <a:srgbClr val="000000"/>
                </a:solidFill>
              </a:rPr>
              <a:t>Für alle </a:t>
            </a:r>
            <a:r>
              <a:rPr lang="de-DE" sz="2000" dirty="0">
                <a:solidFill>
                  <a:srgbClr val="000000"/>
                </a:solidFill>
              </a:rPr>
              <a:t>Gebäude </a:t>
            </a:r>
            <a:r>
              <a:rPr lang="de-DE" sz="2000" dirty="0" smtClean="0">
                <a:solidFill>
                  <a:srgbClr val="000000"/>
                </a:solidFill>
              </a:rPr>
              <a:t>incl</a:t>
            </a:r>
            <a:r>
              <a:rPr lang="de-DE" sz="2000" dirty="0">
                <a:solidFill>
                  <a:srgbClr val="000000"/>
                </a:solidFill>
              </a:rPr>
              <a:t>. </a:t>
            </a:r>
            <a:r>
              <a:rPr lang="de-DE" sz="2000" dirty="0" smtClean="0">
                <a:solidFill>
                  <a:srgbClr val="000000"/>
                </a:solidFill>
              </a:rPr>
              <a:t>Neubauten neue, einheitliche Verträge, </a:t>
            </a:r>
            <a:r>
              <a:rPr lang="de-DE" sz="2000" dirty="0">
                <a:solidFill>
                  <a:srgbClr val="000000"/>
                </a:solidFill>
              </a:rPr>
              <a:t/>
            </a:r>
            <a:br>
              <a:rPr lang="de-DE" sz="2000" dirty="0">
                <a:solidFill>
                  <a:srgbClr val="000000"/>
                </a:solidFill>
              </a:rPr>
            </a:br>
            <a:r>
              <a:rPr lang="de-DE" sz="2000" dirty="0" smtClean="0">
                <a:solidFill>
                  <a:srgbClr val="000000"/>
                </a:solidFill>
              </a:rPr>
              <a:t>incl. Vertretung der ERK + Übernahme deren Reviere bei Ausscheiden</a:t>
            </a:r>
            <a:br>
              <a:rPr lang="de-DE" sz="2000" dirty="0" smtClean="0">
                <a:solidFill>
                  <a:srgbClr val="000000"/>
                </a:solidFill>
              </a:rPr>
            </a:br>
            <a:endParaRPr lang="de-DE" sz="2000" dirty="0" smtClean="0">
              <a:solidFill>
                <a:srgbClr val="000000"/>
              </a:solidFill>
            </a:endParaRP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de-DE" sz="2000" dirty="0" smtClean="0">
                <a:solidFill>
                  <a:srgbClr val="000000"/>
                </a:solidFill>
              </a:rPr>
              <a:t>Neuzuteilung der Reviere </a:t>
            </a:r>
            <a:r>
              <a:rPr lang="de-DE" sz="2000" dirty="0">
                <a:solidFill>
                  <a:srgbClr val="000000"/>
                </a:solidFill>
              </a:rPr>
              <a:t>von </a:t>
            </a:r>
            <a:r>
              <a:rPr lang="de-DE" sz="2000" dirty="0" smtClean="0">
                <a:solidFill>
                  <a:srgbClr val="000000"/>
                </a:solidFill>
              </a:rPr>
              <a:t>ERK </a:t>
            </a:r>
            <a:br>
              <a:rPr lang="de-DE" sz="2000" dirty="0" smtClean="0">
                <a:solidFill>
                  <a:srgbClr val="000000"/>
                </a:solidFill>
              </a:rPr>
            </a:br>
            <a:r>
              <a:rPr lang="de-DE" sz="2000" dirty="0" smtClean="0">
                <a:solidFill>
                  <a:srgbClr val="000000"/>
                </a:solidFill>
              </a:rPr>
              <a:t>		2013: 24 (+4) ERK             2016: 18 (+2) ERK </a:t>
            </a:r>
            <a:br>
              <a:rPr lang="de-DE" sz="2000" dirty="0" smtClean="0">
                <a:solidFill>
                  <a:srgbClr val="000000"/>
                </a:solidFill>
              </a:rPr>
            </a:br>
            <a:endParaRPr lang="de-DE" sz="2000" dirty="0">
              <a:solidFill>
                <a:srgbClr val="000000"/>
              </a:solidFill>
            </a:endParaRP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de-DE" sz="2000" dirty="0">
                <a:solidFill>
                  <a:srgbClr val="000000"/>
                </a:solidFill>
              </a:rPr>
              <a:t>Neuausschreibung </a:t>
            </a:r>
            <a:r>
              <a:rPr lang="de-DE" sz="2000" dirty="0" smtClean="0">
                <a:solidFill>
                  <a:srgbClr val="000000"/>
                </a:solidFill>
              </a:rPr>
              <a:t>eines Loses (04/2016), da m</a:t>
            </a:r>
            <a:r>
              <a:rPr lang="de-DE" altLang="de-DE" sz="2000" dirty="0" smtClean="0">
                <a:solidFill>
                  <a:srgbClr val="000000"/>
                </a:solidFill>
              </a:rPr>
              <a:t>it </a:t>
            </a:r>
            <a:r>
              <a:rPr lang="de-DE" altLang="de-DE" sz="2000" dirty="0">
                <a:solidFill>
                  <a:srgbClr val="000000"/>
                </a:solidFill>
              </a:rPr>
              <a:t>einer Firma Auflösungsvertrag wg. </a:t>
            </a:r>
            <a:r>
              <a:rPr lang="de-DE" altLang="de-DE" sz="2000" dirty="0" smtClean="0">
                <a:solidFill>
                  <a:srgbClr val="000000"/>
                </a:solidFill>
              </a:rPr>
              <a:t>Schlechtleistung</a:t>
            </a:r>
          </a:p>
          <a:p>
            <a:pPr lvl="1" algn="l"/>
            <a:endParaRPr lang="de-DE" altLang="de-DE" sz="2000" dirty="0">
              <a:solidFill>
                <a:srgbClr val="000000"/>
              </a:solidFill>
            </a:endParaRP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de-DE" sz="2000" dirty="0">
                <a:solidFill>
                  <a:srgbClr val="000000"/>
                </a:solidFill>
              </a:rPr>
              <a:t>Jetzt 5 Firmen statt bisher 12 Firmen</a:t>
            </a:r>
            <a:br>
              <a:rPr lang="de-DE" sz="2000" dirty="0">
                <a:solidFill>
                  <a:srgbClr val="000000"/>
                </a:solidFill>
              </a:rPr>
            </a:br>
            <a:endParaRPr lang="de-DE" sz="2000" dirty="0">
              <a:solidFill>
                <a:srgbClr val="000000"/>
              </a:solidFill>
            </a:endParaRPr>
          </a:p>
          <a:p>
            <a:pPr marL="742950" lvl="1" indent="-285750" algn="l">
              <a:buFont typeface="Arial" panose="020B0604020202020204" pitchFamily="34" charset="0"/>
              <a:buChar char="•"/>
            </a:pPr>
            <a:endParaRPr lang="de-DE" sz="2000" dirty="0" smtClean="0">
              <a:solidFill>
                <a:srgbClr val="000000"/>
              </a:solidFill>
            </a:endParaRPr>
          </a:p>
          <a:p>
            <a:pPr lvl="1" algn="l"/>
            <a:r>
              <a:rPr lang="de-DE" sz="2000" dirty="0">
                <a:solidFill>
                  <a:srgbClr val="000000"/>
                </a:solidFill>
              </a:rPr>
              <a:t>  </a:t>
            </a:r>
            <a:r>
              <a:rPr lang="de-DE" sz="2000" dirty="0" smtClean="0">
                <a:solidFill>
                  <a:srgbClr val="000000"/>
                </a:solidFill>
              </a:rPr>
              <a:t> 	</a:t>
            </a:r>
            <a:endParaRPr lang="de-DE" sz="2000" dirty="0">
              <a:solidFill>
                <a:srgbClr val="000000"/>
              </a:solidFill>
            </a:endParaRPr>
          </a:p>
          <a:p>
            <a:pPr eaLnBrk="1" hangingPunct="1">
              <a:buSzTx/>
            </a:pPr>
            <a:endParaRPr lang="de-DE" altLang="de-DE" sz="2800" dirty="0"/>
          </a:p>
          <a:p>
            <a:pPr eaLnBrk="1" hangingPunct="1">
              <a:buSzTx/>
            </a:pPr>
            <a:endParaRPr lang="de-DE" altLang="de-DE" sz="2800" dirty="0" smtClean="0"/>
          </a:p>
          <a:p>
            <a:pPr eaLnBrk="1" hangingPunct="1">
              <a:buSzTx/>
            </a:pPr>
            <a:endParaRPr lang="de-DE" altLang="de-DE" sz="2800" dirty="0"/>
          </a:p>
          <a:p>
            <a:pPr eaLnBrk="1" hangingPunct="1">
              <a:buSzTx/>
            </a:pPr>
            <a:endParaRPr lang="de-DE" altLang="de-DE" sz="2800" dirty="0" smtClean="0"/>
          </a:p>
        </p:txBody>
      </p:sp>
      <p:pic>
        <p:nvPicPr>
          <p:cNvPr id="18434" name="Picture 5" descr="Bildleiste_LK-P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79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feld 32"/>
          <p:cNvSpPr txBox="1">
            <a:spLocks noChangeArrowheads="1"/>
          </p:cNvSpPr>
          <p:nvPr/>
        </p:nvSpPr>
        <p:spPr bwMode="auto">
          <a:xfrm>
            <a:off x="0" y="6596390"/>
            <a:ext cx="9144000" cy="26161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defRPr/>
            </a:pPr>
            <a:r>
              <a:rPr lang="de-DE" sz="1100" b="1" dirty="0" smtClean="0">
                <a:solidFill>
                  <a:schemeClr val="bg1">
                    <a:lumMod val="50000"/>
                  </a:schemeClr>
                </a:solidFill>
              </a:rPr>
              <a:t>Traute Wedekind 			Landkreis Peine          		       Immobilienwirtschaftsbetrieb</a:t>
            </a:r>
            <a:endParaRPr lang="de-DE" sz="1100" b="1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2598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251619" y="1124278"/>
            <a:ext cx="8640762" cy="5472112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/>
          <a:p>
            <a:pPr eaLnBrk="1" hangingPunct="1">
              <a:buSzTx/>
            </a:pPr>
            <a:r>
              <a:rPr lang="de-DE" altLang="de-DE" sz="3000" b="1" u="sng" dirty="0" smtClean="0">
                <a:solidFill>
                  <a:srgbClr val="000000"/>
                </a:solidFill>
              </a:rPr>
              <a:t>Ergebnis / Erfahrungen:</a:t>
            </a:r>
            <a:endParaRPr lang="de-DE" altLang="de-DE" sz="2000" u="sng" dirty="0">
              <a:solidFill>
                <a:srgbClr val="000000"/>
              </a:solidFill>
            </a:endParaRPr>
          </a:p>
          <a:p>
            <a:pPr lvl="1" algn="l"/>
            <a:endParaRPr lang="de-DE" sz="2000" dirty="0">
              <a:solidFill>
                <a:srgbClr val="000000"/>
              </a:solidFill>
            </a:endParaRP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de-DE" sz="2000" dirty="0">
                <a:solidFill>
                  <a:srgbClr val="000000"/>
                </a:solidFill>
              </a:rPr>
              <a:t>Stichproben-Überprüfung der Lohnabrechnungen </a:t>
            </a:r>
            <a:r>
              <a:rPr lang="de-DE" sz="2000" dirty="0" smtClean="0">
                <a:solidFill>
                  <a:srgbClr val="000000"/>
                </a:solidFill>
              </a:rPr>
              <a:t>bei allen Firmen (Zahlung von Tariflohn, Urlaubsgeld, Krankenbezügen, allen geleisteten Stunden)</a:t>
            </a:r>
            <a:r>
              <a:rPr lang="de-DE" altLang="de-DE" sz="2000" dirty="0">
                <a:solidFill>
                  <a:srgbClr val="000000"/>
                </a:solidFill>
              </a:rPr>
              <a:t> </a:t>
            </a:r>
            <a:r>
              <a:rPr lang="de-DE" altLang="de-DE" sz="2000" dirty="0" smtClean="0">
                <a:solidFill>
                  <a:srgbClr val="000000"/>
                </a:solidFill>
              </a:rPr>
              <a:t/>
            </a:r>
            <a:br>
              <a:rPr lang="de-DE" altLang="de-DE" sz="2000" dirty="0" smtClean="0">
                <a:solidFill>
                  <a:srgbClr val="000000"/>
                </a:solidFill>
              </a:rPr>
            </a:br>
            <a:r>
              <a:rPr lang="de-DE" altLang="de-DE" sz="2000" dirty="0" smtClean="0">
                <a:solidFill>
                  <a:srgbClr val="000000"/>
                </a:solidFill>
              </a:rPr>
              <a:t>&gt; Alle </a:t>
            </a:r>
            <a:r>
              <a:rPr lang="de-DE" altLang="de-DE" sz="2000" dirty="0">
                <a:solidFill>
                  <a:srgbClr val="000000"/>
                </a:solidFill>
              </a:rPr>
              <a:t>Kontrollen der Gehaltszahlungen waren ohne </a:t>
            </a:r>
            <a:r>
              <a:rPr lang="de-DE" altLang="de-DE" sz="2000" dirty="0" smtClean="0">
                <a:solidFill>
                  <a:srgbClr val="000000"/>
                </a:solidFill>
              </a:rPr>
              <a:t>Beanstandung</a:t>
            </a:r>
            <a:br>
              <a:rPr lang="de-DE" altLang="de-DE" sz="2000" dirty="0" smtClean="0">
                <a:solidFill>
                  <a:srgbClr val="000000"/>
                </a:solidFill>
              </a:rPr>
            </a:br>
            <a:endParaRPr lang="de-DE" sz="2000" dirty="0">
              <a:solidFill>
                <a:srgbClr val="000000"/>
              </a:solidFill>
            </a:endParaRP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de-DE" sz="2000" dirty="0">
                <a:solidFill>
                  <a:srgbClr val="000000"/>
                </a:solidFill>
              </a:rPr>
              <a:t>Quartalsgespräche: laufend (zuletzt </a:t>
            </a:r>
            <a:r>
              <a:rPr lang="de-DE" sz="2000" dirty="0" smtClean="0">
                <a:solidFill>
                  <a:srgbClr val="000000"/>
                </a:solidFill>
              </a:rPr>
              <a:t>am 16.06.2016)</a:t>
            </a:r>
            <a:r>
              <a:rPr lang="de-DE" altLang="de-DE" sz="2000" dirty="0">
                <a:solidFill>
                  <a:srgbClr val="000000"/>
                </a:solidFill>
              </a:rPr>
              <a:t> </a:t>
            </a:r>
            <a:r>
              <a:rPr lang="de-DE" altLang="de-DE" sz="2000" dirty="0" smtClean="0">
                <a:solidFill>
                  <a:srgbClr val="000000"/>
                </a:solidFill>
              </a:rPr>
              <a:t/>
            </a:r>
            <a:br>
              <a:rPr lang="de-DE" altLang="de-DE" sz="2000" dirty="0" smtClean="0">
                <a:solidFill>
                  <a:srgbClr val="000000"/>
                </a:solidFill>
              </a:rPr>
            </a:br>
            <a:r>
              <a:rPr lang="de-DE" altLang="de-DE" sz="2000" dirty="0" smtClean="0">
                <a:solidFill>
                  <a:srgbClr val="000000"/>
                </a:solidFill>
              </a:rPr>
              <a:t>&gt; Die Dauer wird immer kürzer</a:t>
            </a:r>
            <a:br>
              <a:rPr lang="de-DE" altLang="de-DE" sz="2000" dirty="0" smtClean="0">
                <a:solidFill>
                  <a:srgbClr val="000000"/>
                </a:solidFill>
              </a:rPr>
            </a:br>
            <a:endParaRPr lang="de-DE" altLang="de-DE" sz="2000" dirty="0" smtClean="0">
              <a:solidFill>
                <a:srgbClr val="000000"/>
              </a:solidFill>
            </a:endParaRP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de-DE" altLang="de-DE" sz="2000" dirty="0">
                <a:solidFill>
                  <a:srgbClr val="000000"/>
                </a:solidFill>
              </a:rPr>
              <a:t>Neue Abläufe haben sich </a:t>
            </a:r>
            <a:r>
              <a:rPr lang="de-DE" altLang="de-DE" sz="2000" dirty="0" smtClean="0">
                <a:solidFill>
                  <a:srgbClr val="000000"/>
                </a:solidFill>
              </a:rPr>
              <a:t>etabliert</a:t>
            </a:r>
            <a:br>
              <a:rPr lang="de-DE" altLang="de-DE" sz="2000" dirty="0" smtClean="0">
                <a:solidFill>
                  <a:srgbClr val="000000"/>
                </a:solidFill>
              </a:rPr>
            </a:br>
            <a:endParaRPr lang="de-DE" altLang="de-DE" sz="2000" dirty="0" smtClean="0">
              <a:solidFill>
                <a:srgbClr val="000000"/>
              </a:solidFill>
            </a:endParaRP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de-DE" altLang="de-DE" sz="2000" dirty="0" smtClean="0">
                <a:solidFill>
                  <a:srgbClr val="000000"/>
                </a:solidFill>
              </a:rPr>
              <a:t>Zukünftige </a:t>
            </a:r>
            <a:r>
              <a:rPr lang="de-DE" altLang="de-DE" sz="2000" dirty="0">
                <a:solidFill>
                  <a:srgbClr val="000000"/>
                </a:solidFill>
              </a:rPr>
              <a:t>Ausschreibungen sollten das Kriterium „mind. ein weiteres Objekte in Betreuung im Umkreis von </a:t>
            </a:r>
            <a:r>
              <a:rPr lang="de-DE" altLang="de-DE" sz="2000" dirty="0" smtClean="0">
                <a:solidFill>
                  <a:srgbClr val="000000"/>
                </a:solidFill>
              </a:rPr>
              <a:t>xx </a:t>
            </a:r>
            <a:r>
              <a:rPr lang="de-DE" altLang="de-DE" sz="2000" dirty="0">
                <a:solidFill>
                  <a:srgbClr val="000000"/>
                </a:solidFill>
              </a:rPr>
              <a:t>km“ haben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endParaRPr lang="de-DE" altLang="de-DE" sz="2000" dirty="0">
              <a:solidFill>
                <a:srgbClr val="000000"/>
              </a:solidFill>
            </a:endParaRPr>
          </a:p>
          <a:p>
            <a:pPr marL="742950" lvl="1" indent="-285750" algn="l">
              <a:buFont typeface="Arial" panose="020B0604020202020204" pitchFamily="34" charset="0"/>
              <a:buChar char="•"/>
            </a:pPr>
            <a:endParaRPr lang="de-DE" altLang="de-DE" sz="2000" dirty="0">
              <a:solidFill>
                <a:srgbClr val="000000"/>
              </a:solidFill>
            </a:endParaRPr>
          </a:p>
          <a:p>
            <a:pPr marL="742950" lvl="1" indent="-285750" algn="l">
              <a:buFont typeface="Arial" panose="020B0604020202020204" pitchFamily="34" charset="0"/>
              <a:buChar char="•"/>
            </a:pPr>
            <a:endParaRPr lang="de-DE" altLang="de-DE" sz="2000" dirty="0" smtClean="0"/>
          </a:p>
          <a:p>
            <a:pPr eaLnBrk="1" hangingPunct="1">
              <a:buSzTx/>
            </a:pPr>
            <a:endParaRPr lang="de-DE" altLang="de-DE" sz="2800" dirty="0"/>
          </a:p>
          <a:p>
            <a:pPr eaLnBrk="1" hangingPunct="1">
              <a:buSzTx/>
            </a:pPr>
            <a:endParaRPr lang="de-DE" altLang="de-DE" sz="2800" dirty="0" smtClean="0"/>
          </a:p>
          <a:p>
            <a:pPr eaLnBrk="1" hangingPunct="1">
              <a:buSzTx/>
            </a:pPr>
            <a:endParaRPr lang="de-DE" altLang="de-DE" sz="2800" dirty="0"/>
          </a:p>
          <a:p>
            <a:pPr eaLnBrk="1" hangingPunct="1">
              <a:buSzTx/>
            </a:pPr>
            <a:endParaRPr lang="de-DE" altLang="de-DE" sz="2800" dirty="0" smtClean="0"/>
          </a:p>
        </p:txBody>
      </p:sp>
      <p:pic>
        <p:nvPicPr>
          <p:cNvPr id="18434" name="Picture 5" descr="Bildleiste_LK-P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79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feld 32"/>
          <p:cNvSpPr txBox="1">
            <a:spLocks noChangeArrowheads="1"/>
          </p:cNvSpPr>
          <p:nvPr/>
        </p:nvSpPr>
        <p:spPr bwMode="auto">
          <a:xfrm>
            <a:off x="0" y="6596390"/>
            <a:ext cx="9144000" cy="26161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defRPr/>
            </a:pPr>
            <a:r>
              <a:rPr lang="de-DE" sz="1100" b="1" dirty="0" smtClean="0">
                <a:solidFill>
                  <a:schemeClr val="bg1">
                    <a:lumMod val="50000"/>
                  </a:schemeClr>
                </a:solidFill>
              </a:rPr>
              <a:t>Traute Wedekind 			Landkreis Peine          		       Immobilienwirtschaftsbetrieb</a:t>
            </a:r>
            <a:endParaRPr lang="de-DE" sz="1100" b="1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0556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251619" y="1124278"/>
            <a:ext cx="8640762" cy="5472112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/>
          <a:p>
            <a:pPr eaLnBrk="1" hangingPunct="1">
              <a:buSzTx/>
            </a:pPr>
            <a:r>
              <a:rPr lang="de-DE" altLang="de-DE" sz="3000" b="1" dirty="0" smtClean="0">
                <a:solidFill>
                  <a:srgbClr val="000000"/>
                </a:solidFill>
              </a:rPr>
              <a:t>   </a:t>
            </a:r>
            <a:r>
              <a:rPr lang="de-DE" altLang="de-DE" sz="3000" b="1" u="sng" dirty="0" smtClean="0">
                <a:solidFill>
                  <a:srgbClr val="000000"/>
                </a:solidFill>
              </a:rPr>
              <a:t>Tariferhöhungen seit 2013:</a:t>
            </a:r>
            <a:endParaRPr lang="de-DE" altLang="de-DE" sz="2000" u="sng" dirty="0">
              <a:solidFill>
                <a:srgbClr val="000000"/>
              </a:solidFill>
            </a:endParaRPr>
          </a:p>
          <a:p>
            <a:pPr algn="l" eaLnBrk="1" hangingPunct="1">
              <a:buSzTx/>
            </a:pPr>
            <a:endParaRPr lang="de-DE" altLang="de-DE" sz="1100" dirty="0" smtClean="0">
              <a:solidFill>
                <a:srgbClr val="000000"/>
              </a:solidFill>
            </a:endParaRPr>
          </a:p>
          <a:p>
            <a:pPr algn="l" eaLnBrk="1" hangingPunct="1">
              <a:buSzTx/>
            </a:pPr>
            <a:r>
              <a:rPr lang="de-DE" altLang="de-DE" sz="1800" b="1" dirty="0" smtClean="0">
                <a:solidFill>
                  <a:srgbClr val="000000"/>
                </a:solidFill>
              </a:rPr>
              <a:t>Reinigungsgewerbe (Unterhaltsreinigung):</a:t>
            </a:r>
          </a:p>
          <a:p>
            <a:pPr algn="l" eaLnBrk="1" hangingPunct="1">
              <a:buSzTx/>
            </a:pPr>
            <a:r>
              <a:rPr lang="de-DE" altLang="de-DE" sz="1800" dirty="0" smtClean="0">
                <a:solidFill>
                  <a:srgbClr val="000000"/>
                </a:solidFill>
              </a:rPr>
              <a:t>			01.01.2014: 3,44 %</a:t>
            </a:r>
          </a:p>
          <a:p>
            <a:pPr algn="l" eaLnBrk="1" hangingPunct="1">
              <a:buSzTx/>
            </a:pPr>
            <a:r>
              <a:rPr lang="de-DE" altLang="de-DE" sz="1800" dirty="0" smtClean="0">
                <a:solidFill>
                  <a:srgbClr val="000000"/>
                </a:solidFill>
              </a:rPr>
              <a:t>			01.01.2015: 2,58 %</a:t>
            </a:r>
          </a:p>
          <a:p>
            <a:pPr algn="l" eaLnBrk="1" hangingPunct="1">
              <a:buSzTx/>
            </a:pPr>
            <a:r>
              <a:rPr lang="de-DE" altLang="de-DE" sz="1800" dirty="0" smtClean="0">
                <a:solidFill>
                  <a:srgbClr val="000000"/>
                </a:solidFill>
              </a:rPr>
              <a:t>			01.03.2016: 2,62 %</a:t>
            </a:r>
          </a:p>
          <a:p>
            <a:pPr algn="l" eaLnBrk="1" hangingPunct="1">
              <a:buSzTx/>
            </a:pPr>
            <a:r>
              <a:rPr lang="de-DE" altLang="de-DE" sz="1800" dirty="0" smtClean="0">
                <a:solidFill>
                  <a:srgbClr val="000000"/>
                </a:solidFill>
              </a:rPr>
              <a:t>			01.01.2017: 2,04 %</a:t>
            </a:r>
          </a:p>
          <a:p>
            <a:pPr algn="l" eaLnBrk="1" hangingPunct="1"/>
            <a:r>
              <a:rPr lang="de-DE" altLang="de-DE" sz="1800" dirty="0" smtClean="0">
                <a:solidFill>
                  <a:srgbClr val="000000"/>
                </a:solidFill>
              </a:rPr>
              <a:t>Ab 01.01.2017 beträgt der Mindestlohn:  10,00 €/Std.</a:t>
            </a:r>
          </a:p>
          <a:p>
            <a:pPr algn="l" eaLnBrk="1" hangingPunct="1"/>
            <a:endParaRPr lang="de-DE" altLang="de-DE" sz="1100" dirty="0">
              <a:solidFill>
                <a:srgbClr val="000000"/>
              </a:solidFill>
            </a:endParaRPr>
          </a:p>
          <a:p>
            <a:pPr algn="l" eaLnBrk="1" hangingPunct="1"/>
            <a:r>
              <a:rPr lang="de-DE" altLang="de-DE" sz="1800" b="1" dirty="0" smtClean="0">
                <a:solidFill>
                  <a:srgbClr val="000000"/>
                </a:solidFill>
              </a:rPr>
              <a:t>Öffentlicher Dienst:</a:t>
            </a:r>
            <a:endParaRPr lang="de-DE" altLang="de-DE" sz="1800" b="1" dirty="0">
              <a:solidFill>
                <a:srgbClr val="000000"/>
              </a:solidFill>
            </a:endParaRPr>
          </a:p>
          <a:p>
            <a:pPr algn="l" eaLnBrk="1" hangingPunct="1">
              <a:buSzTx/>
            </a:pPr>
            <a:r>
              <a:rPr lang="de-DE" altLang="de-DE" sz="1800" dirty="0" smtClean="0">
                <a:solidFill>
                  <a:srgbClr val="000000"/>
                </a:solidFill>
              </a:rPr>
              <a:t>			01.03.2014</a:t>
            </a:r>
            <a:r>
              <a:rPr lang="de-DE" altLang="de-DE" sz="1800" dirty="0">
                <a:solidFill>
                  <a:srgbClr val="000000"/>
                </a:solidFill>
              </a:rPr>
              <a:t>: </a:t>
            </a:r>
            <a:r>
              <a:rPr lang="de-DE" altLang="de-DE" sz="1800" dirty="0" smtClean="0">
                <a:solidFill>
                  <a:srgbClr val="000000"/>
                </a:solidFill>
              </a:rPr>
              <a:t>3,0 </a:t>
            </a:r>
            <a:r>
              <a:rPr lang="de-DE" altLang="de-DE" sz="1800" dirty="0">
                <a:solidFill>
                  <a:srgbClr val="000000"/>
                </a:solidFill>
              </a:rPr>
              <a:t>% </a:t>
            </a:r>
            <a:r>
              <a:rPr lang="de-DE" altLang="de-DE" sz="1800" dirty="0" smtClean="0">
                <a:solidFill>
                  <a:srgbClr val="000000"/>
                </a:solidFill>
              </a:rPr>
              <a:t> </a:t>
            </a:r>
          </a:p>
          <a:p>
            <a:pPr algn="l" eaLnBrk="1" hangingPunct="1">
              <a:buSzTx/>
            </a:pPr>
            <a:r>
              <a:rPr lang="de-DE" altLang="de-DE" sz="1800" dirty="0" smtClean="0">
                <a:solidFill>
                  <a:srgbClr val="000000"/>
                </a:solidFill>
              </a:rPr>
              <a:t>			01.03.2015: 2,4 % </a:t>
            </a:r>
          </a:p>
          <a:p>
            <a:pPr algn="l" eaLnBrk="1" hangingPunct="1"/>
            <a:r>
              <a:rPr lang="de-DE" altLang="de-DE" sz="1800" dirty="0" smtClean="0">
                <a:solidFill>
                  <a:srgbClr val="000000"/>
                </a:solidFill>
              </a:rPr>
              <a:t>			01.03.2016</a:t>
            </a:r>
            <a:r>
              <a:rPr lang="de-DE" altLang="de-DE" sz="1800" dirty="0">
                <a:solidFill>
                  <a:srgbClr val="000000"/>
                </a:solidFill>
              </a:rPr>
              <a:t>: </a:t>
            </a:r>
            <a:r>
              <a:rPr lang="de-DE" altLang="de-DE" sz="1800" dirty="0" smtClean="0">
                <a:solidFill>
                  <a:srgbClr val="000000"/>
                </a:solidFill>
              </a:rPr>
              <a:t>2,4 </a:t>
            </a:r>
            <a:r>
              <a:rPr lang="de-DE" altLang="de-DE" sz="1800" dirty="0">
                <a:solidFill>
                  <a:srgbClr val="000000"/>
                </a:solidFill>
              </a:rPr>
              <a:t>% </a:t>
            </a:r>
            <a:endParaRPr lang="de-DE" altLang="de-DE" sz="1800" dirty="0" smtClean="0">
              <a:solidFill>
                <a:srgbClr val="000000"/>
              </a:solidFill>
            </a:endParaRPr>
          </a:p>
          <a:p>
            <a:pPr algn="l" eaLnBrk="1" hangingPunct="1"/>
            <a:r>
              <a:rPr lang="de-DE" altLang="de-DE" sz="1800" dirty="0">
                <a:solidFill>
                  <a:srgbClr val="000000"/>
                </a:solidFill>
              </a:rPr>
              <a:t>	</a:t>
            </a:r>
            <a:r>
              <a:rPr lang="de-DE" altLang="de-DE" sz="1800" dirty="0" smtClean="0">
                <a:solidFill>
                  <a:srgbClr val="000000"/>
                </a:solidFill>
              </a:rPr>
              <a:t>		01.02.2017: 2,35 %</a:t>
            </a:r>
          </a:p>
          <a:p>
            <a:pPr algn="l" eaLnBrk="1" hangingPunct="1"/>
            <a:r>
              <a:rPr lang="de-DE" altLang="de-DE" sz="1800" dirty="0" smtClean="0">
                <a:solidFill>
                  <a:srgbClr val="000000"/>
                </a:solidFill>
              </a:rPr>
              <a:t>Ab 01.02.2017 </a:t>
            </a:r>
            <a:r>
              <a:rPr lang="de-DE" altLang="de-DE" sz="1800" dirty="0">
                <a:solidFill>
                  <a:srgbClr val="000000"/>
                </a:solidFill>
              </a:rPr>
              <a:t>beträgt der </a:t>
            </a:r>
            <a:r>
              <a:rPr lang="de-DE" altLang="de-DE" sz="1800" dirty="0" smtClean="0">
                <a:solidFill>
                  <a:srgbClr val="000000"/>
                </a:solidFill>
              </a:rPr>
              <a:t>Stundenlohn  zwischen ca. 11,92 €/Std. bis ca. 15,60 </a:t>
            </a:r>
            <a:r>
              <a:rPr lang="de-DE" altLang="de-DE" sz="1800" dirty="0">
                <a:solidFill>
                  <a:srgbClr val="000000"/>
                </a:solidFill>
              </a:rPr>
              <a:t>€</a:t>
            </a:r>
            <a:r>
              <a:rPr lang="de-DE" altLang="de-DE" sz="1800" dirty="0" smtClean="0">
                <a:solidFill>
                  <a:srgbClr val="000000"/>
                </a:solidFill>
              </a:rPr>
              <a:t>/Std.*</a:t>
            </a:r>
            <a:endParaRPr lang="de-DE" altLang="de-DE" sz="1200" dirty="0">
              <a:solidFill>
                <a:srgbClr val="000000"/>
              </a:solidFill>
            </a:endParaRPr>
          </a:p>
          <a:p>
            <a:pPr algn="l" eaLnBrk="1" hangingPunct="1"/>
            <a:r>
              <a:rPr lang="de-DE" altLang="de-DE" sz="1200" dirty="0">
                <a:solidFill>
                  <a:srgbClr val="000000"/>
                </a:solidFill>
              </a:rPr>
              <a:t>* je nach </a:t>
            </a:r>
            <a:r>
              <a:rPr lang="de-DE" altLang="de-DE" sz="1200" dirty="0" smtClean="0">
                <a:solidFill>
                  <a:srgbClr val="000000"/>
                </a:solidFill>
              </a:rPr>
              <a:t>Entwicklungsstufe, bezogen auf 21 AT/ Monat, EG 2</a:t>
            </a:r>
            <a:endParaRPr lang="de-DE" altLang="de-DE" sz="1200" dirty="0">
              <a:solidFill>
                <a:srgbClr val="000000"/>
              </a:solidFill>
            </a:endParaRPr>
          </a:p>
          <a:p>
            <a:pPr eaLnBrk="1" hangingPunct="1">
              <a:buSzTx/>
            </a:pPr>
            <a:endParaRPr lang="de-DE" altLang="de-DE" sz="2800" dirty="0" smtClean="0"/>
          </a:p>
          <a:p>
            <a:pPr eaLnBrk="1" hangingPunct="1">
              <a:buSzTx/>
            </a:pPr>
            <a:endParaRPr lang="de-DE" altLang="de-DE" sz="2800" dirty="0"/>
          </a:p>
          <a:p>
            <a:pPr eaLnBrk="1" hangingPunct="1">
              <a:buSzTx/>
            </a:pPr>
            <a:endParaRPr lang="de-DE" altLang="de-DE" sz="2800" dirty="0" smtClean="0"/>
          </a:p>
          <a:p>
            <a:pPr eaLnBrk="1" hangingPunct="1">
              <a:buSzTx/>
            </a:pPr>
            <a:endParaRPr lang="de-DE" altLang="de-DE" sz="2800" dirty="0"/>
          </a:p>
          <a:p>
            <a:pPr eaLnBrk="1" hangingPunct="1">
              <a:buSzTx/>
            </a:pPr>
            <a:endParaRPr lang="de-DE" altLang="de-DE" sz="2800" dirty="0" smtClean="0"/>
          </a:p>
        </p:txBody>
      </p:sp>
      <p:pic>
        <p:nvPicPr>
          <p:cNvPr id="18434" name="Picture 5" descr="Bildleiste_LK-P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79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feld 32"/>
          <p:cNvSpPr txBox="1">
            <a:spLocks noChangeArrowheads="1"/>
          </p:cNvSpPr>
          <p:nvPr/>
        </p:nvSpPr>
        <p:spPr bwMode="auto">
          <a:xfrm>
            <a:off x="0" y="6596390"/>
            <a:ext cx="9144000" cy="26161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defRPr/>
            </a:pPr>
            <a:r>
              <a:rPr lang="de-DE" sz="1100" b="1" dirty="0" smtClean="0">
                <a:solidFill>
                  <a:schemeClr val="bg1">
                    <a:lumMod val="50000"/>
                  </a:schemeClr>
                </a:solidFill>
              </a:rPr>
              <a:t>Traute Wedekind 			Landkreis Peine          		       Immobilienwirtschaftsbetrieb</a:t>
            </a:r>
            <a:endParaRPr lang="de-DE" sz="1100" b="1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2070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251619" y="1124278"/>
            <a:ext cx="8640762" cy="5472112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/>
          <a:p>
            <a:pPr eaLnBrk="1" hangingPunct="1">
              <a:buSzTx/>
            </a:pPr>
            <a:r>
              <a:rPr lang="de-DE" altLang="de-DE" sz="3000" b="1" dirty="0" smtClean="0">
                <a:solidFill>
                  <a:srgbClr val="000000"/>
                </a:solidFill>
              </a:rPr>
              <a:t>   </a:t>
            </a:r>
            <a:r>
              <a:rPr lang="de-DE" altLang="de-DE" sz="3000" b="1" u="sng" dirty="0" smtClean="0">
                <a:solidFill>
                  <a:srgbClr val="000000"/>
                </a:solidFill>
              </a:rPr>
              <a:t>Auswirkungen auf das Reinigungsbudget:</a:t>
            </a:r>
          </a:p>
          <a:p>
            <a:pPr eaLnBrk="1" hangingPunct="1">
              <a:buSzTx/>
            </a:pPr>
            <a:r>
              <a:rPr lang="de-DE" altLang="de-DE" sz="2800" u="sng" dirty="0" smtClean="0">
                <a:solidFill>
                  <a:srgbClr val="000000"/>
                </a:solidFill>
              </a:rPr>
              <a:t>(externe Unterhaltsreinigung*) </a:t>
            </a:r>
            <a:endParaRPr lang="de-DE" altLang="de-DE" sz="1400" dirty="0" smtClean="0"/>
          </a:p>
          <a:p>
            <a:pPr eaLnBrk="1" hangingPunct="1">
              <a:buSzTx/>
            </a:pPr>
            <a:endParaRPr lang="de-DE" altLang="de-DE" sz="1400" dirty="0" smtClean="0"/>
          </a:p>
          <a:p>
            <a:pPr eaLnBrk="1" hangingPunct="1">
              <a:buSzTx/>
            </a:pPr>
            <a:endParaRPr lang="de-DE" altLang="de-DE" sz="1400" dirty="0"/>
          </a:p>
          <a:p>
            <a:pPr algn="l" eaLnBrk="1" hangingPunct="1"/>
            <a:r>
              <a:rPr lang="de-DE" altLang="de-DE" sz="2800" b="1" dirty="0">
                <a:solidFill>
                  <a:srgbClr val="000000"/>
                </a:solidFill>
              </a:rPr>
              <a:t>	</a:t>
            </a:r>
            <a:endParaRPr lang="de-DE" altLang="de-DE" sz="2800" b="1" dirty="0" smtClean="0">
              <a:solidFill>
                <a:srgbClr val="000000"/>
              </a:solidFill>
            </a:endParaRPr>
          </a:p>
          <a:p>
            <a:pPr algn="l" eaLnBrk="1" hangingPunct="1"/>
            <a:endParaRPr lang="de-DE" altLang="de-DE" sz="2800" b="1" dirty="0">
              <a:solidFill>
                <a:srgbClr val="000000"/>
              </a:solidFill>
            </a:endParaRPr>
          </a:p>
          <a:p>
            <a:pPr algn="l" eaLnBrk="1" hangingPunct="1"/>
            <a:endParaRPr lang="de-DE" altLang="de-DE" sz="2800" b="1" dirty="0" smtClean="0">
              <a:solidFill>
                <a:srgbClr val="000000"/>
              </a:solidFill>
            </a:endParaRPr>
          </a:p>
          <a:p>
            <a:pPr algn="l" eaLnBrk="1" hangingPunct="1">
              <a:buSzTx/>
            </a:pPr>
            <a:endParaRPr lang="de-DE" altLang="de-DE" sz="2800" b="1" dirty="0">
              <a:solidFill>
                <a:srgbClr val="000000"/>
              </a:solidFill>
            </a:endParaRPr>
          </a:p>
          <a:p>
            <a:pPr algn="l" eaLnBrk="1" hangingPunct="1">
              <a:buSzTx/>
            </a:pPr>
            <a:r>
              <a:rPr lang="de-DE" altLang="de-DE" sz="2400" b="1" dirty="0" smtClean="0">
                <a:solidFill>
                  <a:srgbClr val="FF0000"/>
                </a:solidFill>
              </a:rPr>
              <a:t>	</a:t>
            </a:r>
          </a:p>
          <a:p>
            <a:pPr algn="l" eaLnBrk="1" hangingPunct="1">
              <a:buSzTx/>
            </a:pPr>
            <a:endParaRPr lang="de-DE" altLang="de-DE" sz="2400" b="1" dirty="0">
              <a:solidFill>
                <a:srgbClr val="FF0000"/>
              </a:solidFill>
            </a:endParaRPr>
          </a:p>
          <a:p>
            <a:pPr algn="l" eaLnBrk="1" hangingPunct="1">
              <a:buSzTx/>
            </a:pPr>
            <a:endParaRPr lang="de-DE" altLang="de-DE" sz="2400" b="1" dirty="0" smtClean="0">
              <a:solidFill>
                <a:srgbClr val="FF0000"/>
              </a:solidFill>
            </a:endParaRPr>
          </a:p>
          <a:p>
            <a:pPr algn="l" eaLnBrk="1" hangingPunct="1"/>
            <a:r>
              <a:rPr lang="de-DE" altLang="de-DE" sz="1200" dirty="0" smtClean="0">
                <a:solidFill>
                  <a:srgbClr val="000000"/>
                </a:solidFill>
              </a:rPr>
              <a:t>*</a:t>
            </a:r>
            <a:r>
              <a:rPr lang="de-DE" altLang="de-DE" sz="1200" dirty="0" err="1" smtClean="0">
                <a:solidFill>
                  <a:srgbClr val="000000"/>
                </a:solidFill>
              </a:rPr>
              <a:t>KSt</a:t>
            </a:r>
            <a:r>
              <a:rPr lang="de-DE" altLang="de-DE" sz="1200" dirty="0" smtClean="0">
                <a:solidFill>
                  <a:srgbClr val="000000"/>
                </a:solidFill>
              </a:rPr>
              <a:t>: 4241610 </a:t>
            </a:r>
            <a:r>
              <a:rPr lang="de-DE" altLang="de-DE" sz="1200" dirty="0">
                <a:solidFill>
                  <a:srgbClr val="000000"/>
                </a:solidFill>
              </a:rPr>
              <a:t>+ </a:t>
            </a:r>
            <a:r>
              <a:rPr lang="de-DE" altLang="de-DE" sz="1200" dirty="0" smtClean="0">
                <a:solidFill>
                  <a:srgbClr val="000000"/>
                </a:solidFill>
              </a:rPr>
              <a:t>4241615</a:t>
            </a:r>
            <a:endParaRPr lang="de-DE" altLang="de-DE" sz="1200" dirty="0">
              <a:solidFill>
                <a:srgbClr val="000000"/>
              </a:solidFill>
            </a:endParaRPr>
          </a:p>
          <a:p>
            <a:pPr algn="l" eaLnBrk="1" hangingPunct="1">
              <a:buSzTx/>
            </a:pPr>
            <a:endParaRPr lang="de-DE" altLang="de-DE" sz="2400" b="1" dirty="0" smtClean="0">
              <a:solidFill>
                <a:srgbClr val="FF0000"/>
              </a:solidFill>
            </a:endParaRPr>
          </a:p>
          <a:p>
            <a:pPr eaLnBrk="1" hangingPunct="1">
              <a:buSzTx/>
            </a:pPr>
            <a:endParaRPr lang="de-DE" altLang="de-DE" sz="2800" dirty="0"/>
          </a:p>
          <a:p>
            <a:pPr eaLnBrk="1" hangingPunct="1">
              <a:buSzTx/>
            </a:pPr>
            <a:endParaRPr lang="de-DE" altLang="de-DE" sz="2800" dirty="0" smtClean="0"/>
          </a:p>
          <a:p>
            <a:pPr eaLnBrk="1" hangingPunct="1">
              <a:buSzTx/>
            </a:pPr>
            <a:endParaRPr lang="de-DE" altLang="de-DE" sz="2800" dirty="0"/>
          </a:p>
          <a:p>
            <a:pPr eaLnBrk="1" hangingPunct="1">
              <a:buSzTx/>
            </a:pPr>
            <a:endParaRPr lang="de-DE" altLang="de-DE" sz="2800" dirty="0" smtClean="0"/>
          </a:p>
          <a:p>
            <a:pPr eaLnBrk="1" hangingPunct="1">
              <a:buSzTx/>
            </a:pPr>
            <a:endParaRPr lang="de-DE" altLang="de-DE" sz="2800" dirty="0"/>
          </a:p>
          <a:p>
            <a:pPr eaLnBrk="1" hangingPunct="1">
              <a:buSzTx/>
            </a:pPr>
            <a:endParaRPr lang="de-DE" altLang="de-DE" sz="2800" dirty="0" smtClean="0"/>
          </a:p>
        </p:txBody>
      </p:sp>
      <p:pic>
        <p:nvPicPr>
          <p:cNvPr id="18434" name="Picture 5" descr="Bildleiste_LK-P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79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feld 32"/>
          <p:cNvSpPr txBox="1">
            <a:spLocks noChangeArrowheads="1"/>
          </p:cNvSpPr>
          <p:nvPr/>
        </p:nvSpPr>
        <p:spPr bwMode="auto">
          <a:xfrm>
            <a:off x="0" y="6596390"/>
            <a:ext cx="9144000" cy="26161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defRPr/>
            </a:pPr>
            <a:r>
              <a:rPr lang="de-DE" sz="1100" b="1" dirty="0" smtClean="0">
                <a:solidFill>
                  <a:schemeClr val="bg1">
                    <a:lumMod val="50000"/>
                  </a:schemeClr>
                </a:solidFill>
              </a:rPr>
              <a:t>Traute Wedekind 			Landkreis Peine          		       Immobilienwirtschaftsbetrieb</a:t>
            </a:r>
            <a:endParaRPr lang="de-DE" sz="1100" b="1" dirty="0">
              <a:solidFill>
                <a:schemeClr val="bg1">
                  <a:lumMod val="50000"/>
                </a:schemeClr>
              </a:solidFill>
            </a:endParaRPr>
          </a:p>
        </p:txBody>
      </p:sp>
      <p:graphicFrame>
        <p:nvGraphicFramePr>
          <p:cNvPr id="2" name="Tabel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2038775"/>
              </p:ext>
            </p:extLst>
          </p:nvPr>
        </p:nvGraphicFramePr>
        <p:xfrm>
          <a:off x="539552" y="2564904"/>
          <a:ext cx="8064896" cy="2219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20280"/>
                <a:gridCol w="2880320"/>
                <a:gridCol w="2664296"/>
              </a:tblGrid>
              <a:tr h="57606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2000" dirty="0" smtClean="0"/>
                        <a:t>HH</a:t>
                      </a:r>
                      <a:r>
                        <a:rPr lang="de-DE" sz="2000" baseline="0" dirty="0" smtClean="0"/>
                        <a:t> 2013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2000" dirty="0" smtClean="0"/>
                        <a:t>(Jahresabschluss)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i="1" dirty="0" smtClean="0"/>
                        <a:t>„fiktiv“ - HH 2016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2000" i="1" baseline="0" dirty="0" smtClean="0"/>
                        <a:t>(ohne Neuausschreibung)</a:t>
                      </a:r>
                      <a:endParaRPr lang="de-DE" sz="2000" i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2000" dirty="0" smtClean="0"/>
                        <a:t>„Ist“ - HH 2016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2000" i="1" dirty="0" smtClean="0"/>
                        <a:t>(Hochrechnung)</a:t>
                      </a:r>
                    </a:p>
                  </a:txBody>
                  <a:tcPr/>
                </a:tc>
              </a:tr>
              <a:tr h="506120">
                <a:tc>
                  <a:txBody>
                    <a:bodyPr/>
                    <a:lstStyle/>
                    <a:p>
                      <a:pPr algn="ctr"/>
                      <a:r>
                        <a:rPr lang="de-DE" altLang="de-DE" sz="2000" b="1" dirty="0" smtClean="0">
                          <a:solidFill>
                            <a:srgbClr val="000000"/>
                          </a:solidFill>
                        </a:rPr>
                        <a:t>1.927.941 €</a:t>
                      </a:r>
                      <a:endParaRPr lang="de-DE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b="1" i="1" dirty="0" smtClean="0"/>
                        <a:t>2.057.110 €</a:t>
                      </a:r>
                      <a:endParaRPr lang="de-DE" sz="20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altLang="de-DE" sz="2000" b="1" dirty="0" smtClean="0">
                          <a:solidFill>
                            <a:srgbClr val="000000"/>
                          </a:solidFill>
                        </a:rPr>
                        <a:t>1.683.545</a:t>
                      </a:r>
                      <a:r>
                        <a:rPr lang="de-DE" altLang="de-DE" sz="2000" b="1" baseline="0" dirty="0" smtClean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de-DE" altLang="de-DE" sz="2000" b="1" dirty="0" smtClean="0">
                          <a:solidFill>
                            <a:srgbClr val="000000"/>
                          </a:solidFill>
                        </a:rPr>
                        <a:t>€</a:t>
                      </a:r>
                    </a:p>
                  </a:txBody>
                  <a:tcPr/>
                </a:tc>
              </a:tr>
              <a:tr h="506120">
                <a:tc>
                  <a:txBody>
                    <a:bodyPr/>
                    <a:lstStyle/>
                    <a:p>
                      <a:pPr algn="ctr"/>
                      <a:r>
                        <a:rPr lang="de-DE" sz="2000" b="1" dirty="0" smtClean="0"/>
                        <a:t>Veränderung zu 2013:</a:t>
                      </a:r>
                      <a:endParaRPr lang="de-DE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b="1" i="1" dirty="0" smtClean="0"/>
                        <a:t>+ 129.169 €</a:t>
                      </a:r>
                      <a:endParaRPr lang="de-DE" sz="20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altLang="de-DE" sz="2000" b="1" dirty="0" smtClean="0">
                          <a:solidFill>
                            <a:srgbClr val="FF0000"/>
                          </a:solidFill>
                        </a:rPr>
                        <a:t>- 244.396</a:t>
                      </a:r>
                      <a:r>
                        <a:rPr lang="de-DE" altLang="de-DE" sz="20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de-DE" altLang="de-DE" sz="2000" b="1" dirty="0" smtClean="0">
                          <a:solidFill>
                            <a:srgbClr val="FF0000"/>
                          </a:solidFill>
                        </a:rPr>
                        <a:t>€</a:t>
                      </a:r>
                    </a:p>
                  </a:txBody>
                  <a:tcPr/>
                </a:tc>
              </a:tr>
              <a:tr h="506120">
                <a:tc>
                  <a:txBody>
                    <a:bodyPr/>
                    <a:lstStyle/>
                    <a:p>
                      <a:pPr algn="ctr"/>
                      <a:r>
                        <a:rPr lang="de-DE" sz="2000" b="1" dirty="0" smtClean="0"/>
                        <a:t>Differenz:</a:t>
                      </a:r>
                      <a:endParaRPr lang="de-DE" sz="2000" b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de-DE" altLang="de-DE" sz="2000" b="1" dirty="0" smtClean="0">
                          <a:solidFill>
                            <a:srgbClr val="FF0000"/>
                          </a:solidFill>
                        </a:rPr>
                        <a:t>- 373.565 €     (ca. - 18%)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de-DE" altLang="de-DE" sz="2000" b="1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20016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251619" y="1107857"/>
            <a:ext cx="8640762" cy="5472112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/>
          <a:p>
            <a:pPr eaLnBrk="1" hangingPunct="1">
              <a:buSzTx/>
            </a:pPr>
            <a:r>
              <a:rPr lang="de-DE" altLang="de-DE" sz="3000" b="1" dirty="0" smtClean="0">
                <a:solidFill>
                  <a:srgbClr val="000000"/>
                </a:solidFill>
              </a:rPr>
              <a:t>   </a:t>
            </a:r>
            <a:r>
              <a:rPr lang="de-DE" altLang="de-DE" sz="3000" b="1" u="sng" dirty="0" smtClean="0">
                <a:solidFill>
                  <a:srgbClr val="000000"/>
                </a:solidFill>
              </a:rPr>
              <a:t>Auswirkungen auf </a:t>
            </a:r>
            <a:r>
              <a:rPr lang="de-DE" altLang="de-DE" sz="3000" b="1" u="sng" dirty="0">
                <a:solidFill>
                  <a:srgbClr val="000000"/>
                </a:solidFill>
              </a:rPr>
              <a:t>das Reinigungsbudget :</a:t>
            </a:r>
            <a:endParaRPr lang="de-DE" altLang="de-DE" sz="3000" b="1" u="sng" dirty="0" smtClean="0">
              <a:solidFill>
                <a:srgbClr val="000000"/>
              </a:solidFill>
            </a:endParaRPr>
          </a:p>
          <a:p>
            <a:pPr eaLnBrk="1" hangingPunct="1">
              <a:buSzTx/>
            </a:pPr>
            <a:r>
              <a:rPr lang="de-DE" altLang="de-DE" sz="2800" u="sng" dirty="0" smtClean="0">
                <a:solidFill>
                  <a:srgbClr val="000000"/>
                </a:solidFill>
              </a:rPr>
              <a:t>(Personalkosten ERK)</a:t>
            </a:r>
          </a:p>
          <a:p>
            <a:pPr eaLnBrk="1" hangingPunct="1">
              <a:buSzTx/>
            </a:pPr>
            <a:endParaRPr lang="de-DE" altLang="de-DE" sz="1400" dirty="0" smtClean="0"/>
          </a:p>
          <a:p>
            <a:pPr eaLnBrk="1" hangingPunct="1">
              <a:buSzTx/>
            </a:pPr>
            <a:endParaRPr lang="de-DE" altLang="de-DE" sz="1400" dirty="0" smtClean="0"/>
          </a:p>
          <a:p>
            <a:pPr eaLnBrk="1" hangingPunct="1">
              <a:buSzTx/>
            </a:pPr>
            <a:endParaRPr lang="de-DE" altLang="de-DE" sz="1400" dirty="0"/>
          </a:p>
          <a:p>
            <a:pPr algn="l" eaLnBrk="1" hangingPunct="1"/>
            <a:r>
              <a:rPr lang="de-DE" altLang="de-DE" sz="2800" b="1" dirty="0">
                <a:solidFill>
                  <a:srgbClr val="000000"/>
                </a:solidFill>
              </a:rPr>
              <a:t>	</a:t>
            </a:r>
            <a:endParaRPr lang="de-DE" altLang="de-DE" sz="2800" b="1" dirty="0" smtClean="0">
              <a:solidFill>
                <a:srgbClr val="000000"/>
              </a:solidFill>
            </a:endParaRPr>
          </a:p>
          <a:p>
            <a:pPr algn="l" eaLnBrk="1" hangingPunct="1"/>
            <a:endParaRPr lang="de-DE" altLang="de-DE" sz="2800" b="1" dirty="0">
              <a:solidFill>
                <a:srgbClr val="000000"/>
              </a:solidFill>
            </a:endParaRPr>
          </a:p>
          <a:p>
            <a:pPr algn="l" eaLnBrk="1" hangingPunct="1"/>
            <a:endParaRPr lang="de-DE" altLang="de-DE" sz="2800" b="1" dirty="0" smtClean="0">
              <a:solidFill>
                <a:srgbClr val="000000"/>
              </a:solidFill>
            </a:endParaRPr>
          </a:p>
          <a:p>
            <a:pPr algn="l" eaLnBrk="1" hangingPunct="1">
              <a:buSzTx/>
            </a:pPr>
            <a:endParaRPr lang="de-DE" altLang="de-DE" sz="2000" b="1" dirty="0">
              <a:solidFill>
                <a:srgbClr val="000000"/>
              </a:solidFill>
            </a:endParaRPr>
          </a:p>
          <a:p>
            <a:pPr algn="l" eaLnBrk="1" hangingPunct="1">
              <a:buSzTx/>
            </a:pPr>
            <a:r>
              <a:rPr lang="de-DE" altLang="de-DE" sz="2400" b="1" dirty="0" smtClean="0">
                <a:solidFill>
                  <a:srgbClr val="FF0000"/>
                </a:solidFill>
              </a:rPr>
              <a:t>	</a:t>
            </a:r>
          </a:p>
          <a:p>
            <a:pPr eaLnBrk="1" hangingPunct="1">
              <a:buSzTx/>
            </a:pPr>
            <a:endParaRPr lang="de-DE" altLang="de-DE" sz="2800" dirty="0"/>
          </a:p>
          <a:p>
            <a:pPr eaLnBrk="1" hangingPunct="1">
              <a:buSzTx/>
            </a:pPr>
            <a:r>
              <a:rPr lang="de-DE" altLang="de-DE" sz="2800" b="1" dirty="0" smtClean="0">
                <a:solidFill>
                  <a:srgbClr val="000000"/>
                </a:solidFill>
              </a:rPr>
              <a:t>Gesamt</a:t>
            </a:r>
            <a:r>
              <a:rPr lang="de-DE" altLang="de-DE" sz="2800" b="1" u="sng" dirty="0" smtClean="0">
                <a:solidFill>
                  <a:srgbClr val="000000"/>
                </a:solidFill>
              </a:rPr>
              <a:t>ent</a:t>
            </a:r>
            <a:r>
              <a:rPr lang="de-DE" altLang="de-DE" sz="2800" b="1" dirty="0" smtClean="0">
                <a:solidFill>
                  <a:srgbClr val="000000"/>
                </a:solidFill>
              </a:rPr>
              <a:t>lastung Haushalt: </a:t>
            </a:r>
            <a:r>
              <a:rPr lang="de-DE" altLang="de-DE" sz="2800" b="1" dirty="0" smtClean="0">
                <a:solidFill>
                  <a:srgbClr val="FF0000"/>
                </a:solidFill>
              </a:rPr>
              <a:t>-</a:t>
            </a:r>
            <a:r>
              <a:rPr lang="de-DE" altLang="de-DE" sz="2800" b="1" dirty="0" smtClean="0">
                <a:solidFill>
                  <a:srgbClr val="000000"/>
                </a:solidFill>
              </a:rPr>
              <a:t> </a:t>
            </a:r>
            <a:r>
              <a:rPr lang="de-DE" altLang="de-DE" sz="2800" b="1" dirty="0" smtClean="0">
                <a:solidFill>
                  <a:srgbClr val="FF0000"/>
                </a:solidFill>
              </a:rPr>
              <a:t>438.786 €</a:t>
            </a:r>
          </a:p>
          <a:p>
            <a:pPr eaLnBrk="1" hangingPunct="1">
              <a:buSzTx/>
            </a:pPr>
            <a:endParaRPr lang="de-DE" altLang="de-DE" sz="2800" dirty="0"/>
          </a:p>
          <a:p>
            <a:pPr eaLnBrk="1" hangingPunct="1">
              <a:buSzTx/>
            </a:pPr>
            <a:endParaRPr lang="de-DE" altLang="de-DE" sz="2800" dirty="0" smtClean="0"/>
          </a:p>
          <a:p>
            <a:pPr eaLnBrk="1" hangingPunct="1">
              <a:buSzTx/>
            </a:pPr>
            <a:endParaRPr lang="de-DE" altLang="de-DE" sz="2800" dirty="0"/>
          </a:p>
          <a:p>
            <a:pPr eaLnBrk="1" hangingPunct="1">
              <a:buSzTx/>
            </a:pPr>
            <a:endParaRPr lang="de-DE" altLang="de-DE" sz="2800" dirty="0" smtClean="0"/>
          </a:p>
        </p:txBody>
      </p:sp>
      <p:pic>
        <p:nvPicPr>
          <p:cNvPr id="18434" name="Picture 5" descr="Bildleiste_LK-P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79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feld 32"/>
          <p:cNvSpPr txBox="1">
            <a:spLocks noChangeArrowheads="1"/>
          </p:cNvSpPr>
          <p:nvPr/>
        </p:nvSpPr>
        <p:spPr bwMode="auto">
          <a:xfrm>
            <a:off x="0" y="6596390"/>
            <a:ext cx="9144000" cy="26161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defRPr/>
            </a:pPr>
            <a:r>
              <a:rPr lang="de-DE" sz="1100" b="1" dirty="0" smtClean="0">
                <a:solidFill>
                  <a:schemeClr val="bg1">
                    <a:lumMod val="50000"/>
                  </a:schemeClr>
                </a:solidFill>
              </a:rPr>
              <a:t>Traute Wedekind 			Landkreis Peine          		       Immobilienwirtschaftsbetrieb</a:t>
            </a:r>
            <a:endParaRPr lang="de-DE" sz="1100" b="1" dirty="0">
              <a:solidFill>
                <a:schemeClr val="bg1">
                  <a:lumMod val="50000"/>
                </a:schemeClr>
              </a:solidFill>
            </a:endParaRPr>
          </a:p>
        </p:txBody>
      </p:sp>
      <p:graphicFrame>
        <p:nvGraphicFramePr>
          <p:cNvPr id="2" name="Tabel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66890"/>
              </p:ext>
            </p:extLst>
          </p:nvPr>
        </p:nvGraphicFramePr>
        <p:xfrm>
          <a:off x="899592" y="2575688"/>
          <a:ext cx="7632848" cy="2725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20280"/>
                <a:gridCol w="2664296"/>
                <a:gridCol w="2448272"/>
              </a:tblGrid>
              <a:tr h="576065">
                <a:tc>
                  <a:txBody>
                    <a:bodyPr/>
                    <a:lstStyle/>
                    <a:p>
                      <a:pPr algn="ctr"/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2000" dirty="0" smtClean="0"/>
                        <a:t>HH</a:t>
                      </a:r>
                      <a:r>
                        <a:rPr lang="de-DE" sz="2000" baseline="0" dirty="0" smtClean="0"/>
                        <a:t> 2013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2000" dirty="0" smtClean="0"/>
                        <a:t>(Jahresabschluss)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2000" dirty="0" smtClean="0"/>
                        <a:t>HH 2016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2000" dirty="0" smtClean="0"/>
                        <a:t>(Hochrechnung)</a:t>
                      </a:r>
                    </a:p>
                  </a:txBody>
                  <a:tcPr/>
                </a:tc>
              </a:tr>
              <a:tr h="506120">
                <a:tc>
                  <a:txBody>
                    <a:bodyPr/>
                    <a:lstStyle/>
                    <a:p>
                      <a:pPr algn="ctr"/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altLang="de-DE" sz="2000" b="1" dirty="0" smtClean="0">
                          <a:solidFill>
                            <a:srgbClr val="000000"/>
                          </a:solidFill>
                        </a:rPr>
                        <a:t>428.521 €</a:t>
                      </a:r>
                      <a:endParaRPr lang="de-DE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altLang="de-DE" sz="2000" b="1" dirty="0" smtClean="0">
                          <a:solidFill>
                            <a:srgbClr val="000000"/>
                          </a:solidFill>
                        </a:rPr>
                        <a:t>363.300 €</a:t>
                      </a:r>
                    </a:p>
                  </a:txBody>
                  <a:tcPr/>
                </a:tc>
              </a:tr>
              <a:tr h="506120">
                <a:tc>
                  <a:txBody>
                    <a:bodyPr/>
                    <a:lstStyle/>
                    <a:p>
                      <a:pPr algn="ctr"/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altLang="de-DE" sz="2000" b="0" dirty="0" smtClean="0">
                          <a:solidFill>
                            <a:srgbClr val="000000"/>
                          </a:solidFill>
                        </a:rPr>
                        <a:t>24 + 4 beurlaubte ERK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altLang="de-DE" sz="2000" b="0" dirty="0" smtClean="0">
                          <a:solidFill>
                            <a:srgbClr val="000000"/>
                          </a:solidFill>
                        </a:rPr>
                        <a:t>18</a:t>
                      </a:r>
                      <a:r>
                        <a:rPr lang="de-DE" altLang="de-DE" sz="2000" b="0" baseline="0" dirty="0" smtClean="0">
                          <a:solidFill>
                            <a:srgbClr val="000000"/>
                          </a:solidFill>
                        </a:rPr>
                        <a:t> + </a:t>
                      </a:r>
                      <a:r>
                        <a:rPr lang="de-DE" altLang="de-DE" sz="2000" b="0" baseline="0" smtClean="0">
                          <a:solidFill>
                            <a:srgbClr val="000000"/>
                          </a:solidFill>
                        </a:rPr>
                        <a:t>2 beurlaubt EKR</a:t>
                      </a:r>
                      <a:endParaRPr lang="de-DE" altLang="de-DE" sz="2000" b="0" dirty="0" smtClean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506120">
                <a:tc>
                  <a:txBody>
                    <a:bodyPr/>
                    <a:lstStyle/>
                    <a:p>
                      <a:pPr algn="ctr"/>
                      <a:r>
                        <a:rPr lang="de-DE" sz="2000" dirty="0" smtClean="0"/>
                        <a:t>Differenz:</a:t>
                      </a:r>
                      <a:endParaRPr lang="de-DE" sz="20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de-DE" altLang="de-DE" sz="2000" b="1" dirty="0" smtClean="0">
                          <a:solidFill>
                            <a:srgbClr val="FF0000"/>
                          </a:solidFill>
                        </a:rPr>
                        <a:t>- 65.221 €  (ca. -15%)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de-DE" altLang="de-DE" sz="2000" b="1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506120">
                <a:tc>
                  <a:txBody>
                    <a:bodyPr/>
                    <a:lstStyle/>
                    <a:p>
                      <a:pPr algn="ctr"/>
                      <a:endParaRPr lang="de-DE" sz="20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de-DE" altLang="de-DE" sz="2000" b="1" dirty="0" smtClean="0">
                          <a:solidFill>
                            <a:srgbClr val="FF0000"/>
                          </a:solidFill>
                        </a:rPr>
                        <a:t>(- 8 ERK)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36729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251619" y="1124278"/>
            <a:ext cx="8640762" cy="5472112"/>
          </a:xfrm>
          <a:solidFill>
            <a:schemeClr val="bg1">
              <a:lumMod val="95000"/>
            </a:schemeClr>
          </a:solidFill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de-DE" sz="5400" b="1" u="sng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de-DE" sz="5400" b="1" u="sng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de-DE" sz="3600" b="1" u="sng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Vielen Dank 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de-DE" sz="3600" b="1" u="sng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für Ihre 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de-DE" sz="3600" b="1" u="sng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Aufmerksamkeit!</a:t>
            </a:r>
            <a:endParaRPr lang="de-DE" sz="3600" dirty="0" smtClean="0">
              <a:solidFill>
                <a:schemeClr val="tx1"/>
              </a:solidFill>
              <a:latin typeface="+mj-lt"/>
              <a:cs typeface="Arial" pitchFamily="34" charset="0"/>
            </a:endParaRPr>
          </a:p>
          <a:p>
            <a:pPr marL="457200" indent="-457200" algn="l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de-DE" sz="30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34818" name="Picture 5" descr="Bildleiste_LK-P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79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feld 32"/>
          <p:cNvSpPr txBox="1">
            <a:spLocks noChangeArrowheads="1"/>
          </p:cNvSpPr>
          <p:nvPr/>
        </p:nvSpPr>
        <p:spPr bwMode="auto">
          <a:xfrm>
            <a:off x="0" y="6596390"/>
            <a:ext cx="9144000" cy="26161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defRPr/>
            </a:pPr>
            <a:r>
              <a:rPr lang="de-DE" sz="1100" b="1" dirty="0" smtClean="0">
                <a:solidFill>
                  <a:schemeClr val="bg1">
                    <a:lumMod val="50000"/>
                  </a:schemeClr>
                </a:solidFill>
              </a:rPr>
              <a:t>Traute Wedekind 			Landkreis Peine          		       Immobilienwirtschaftsbetrieb</a:t>
            </a:r>
            <a:endParaRPr lang="de-DE" sz="1100" b="1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204</Words>
  <Application>Microsoft Office PowerPoint</Application>
  <PresentationFormat>Bildschirmpräsentation (4:3)</PresentationFormat>
  <Paragraphs>133</Paragraphs>
  <Slides>8</Slides>
  <Notes>8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8</vt:i4>
      </vt:variant>
    </vt:vector>
  </HeadingPairs>
  <TitlesOfParts>
    <vt:vector size="9" baseType="lpstr">
      <vt:lpstr>Larissa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Auftrag  Dritter</dc:title>
  <dc:creator>Wedekind</dc:creator>
  <cp:lastModifiedBy>Becker, Angela</cp:lastModifiedBy>
  <cp:revision>264</cp:revision>
  <cp:lastPrinted>2016-08-30T10:46:25Z</cp:lastPrinted>
  <dcterms:created xsi:type="dcterms:W3CDTF">2011-11-21T17:26:22Z</dcterms:created>
  <dcterms:modified xsi:type="dcterms:W3CDTF">2016-09-22T13:46:14Z</dcterms:modified>
</cp:coreProperties>
</file>