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5" r:id="rId2"/>
    <p:sldId id="322" r:id="rId3"/>
    <p:sldId id="323" r:id="rId4"/>
    <p:sldId id="280" r:id="rId5"/>
    <p:sldId id="281" r:id="rId6"/>
    <p:sldId id="283" r:id="rId7"/>
    <p:sldId id="287" r:id="rId8"/>
    <p:sldId id="288" r:id="rId9"/>
    <p:sldId id="266" r:id="rId10"/>
    <p:sldId id="268" r:id="rId11"/>
    <p:sldId id="286" r:id="rId12"/>
    <p:sldId id="296" r:id="rId13"/>
    <p:sldId id="289" r:id="rId14"/>
    <p:sldId id="300" r:id="rId15"/>
    <p:sldId id="303" r:id="rId16"/>
    <p:sldId id="304" r:id="rId17"/>
    <p:sldId id="314" r:id="rId18"/>
    <p:sldId id="318" r:id="rId19"/>
    <p:sldId id="319" r:id="rId20"/>
    <p:sldId id="315" r:id="rId21"/>
    <p:sldId id="316" r:id="rId22"/>
    <p:sldId id="317" r:id="rId23"/>
    <p:sldId id="320" r:id="rId24"/>
    <p:sldId id="305" r:id="rId25"/>
    <p:sldId id="321" r:id="rId26"/>
    <p:sldId id="279" r:id="rId27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u="sng"/>
            </a:pPr>
            <a:r>
              <a:rPr lang="de-DE" u="sng">
                <a:latin typeface="Arial" pitchFamily="34" charset="0"/>
                <a:cs typeface="Arial" pitchFamily="34" charset="0"/>
              </a:rPr>
              <a:t>Entwicklung der jahresbezogenen Ergebnisse</a:t>
            </a:r>
          </a:p>
        </c:rich>
      </c:tx>
      <c:layout>
        <c:manualLayout>
          <c:xMode val="edge"/>
          <c:yMode val="edge"/>
          <c:x val="0.18771512874945828"/>
          <c:y val="9.1712031996444843E-2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5112294830104"/>
          <c:y val="0.29409435988593857"/>
          <c:w val="0.79935895585167371"/>
          <c:h val="0.58358517819105593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Tabelle1!$A$2:$A$21</c:f>
              <c:numCache>
                <c:formatCode>General</c:formatCode>
                <c:ptCount val="20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</c:numCache>
            </c:numRef>
          </c:cat>
          <c:val>
            <c:numRef>
              <c:f>Tabelle1!$B$2:$B$21</c:f>
              <c:numCache>
                <c:formatCode>#,##0</c:formatCode>
                <c:ptCount val="20"/>
                <c:pt idx="0">
                  <c:v>-1296178.8899999999</c:v>
                </c:pt>
                <c:pt idx="1">
                  <c:v>-9422756.4199999999</c:v>
                </c:pt>
                <c:pt idx="2">
                  <c:v>-6755525.4900000002</c:v>
                </c:pt>
                <c:pt idx="3">
                  <c:v>-4958098.4000000004</c:v>
                </c:pt>
                <c:pt idx="4">
                  <c:v>1955834.77</c:v>
                </c:pt>
                <c:pt idx="5">
                  <c:v>-141200.01999999999</c:v>
                </c:pt>
                <c:pt idx="6">
                  <c:v>-1030974.19</c:v>
                </c:pt>
                <c:pt idx="7">
                  <c:v>-3087073.93</c:v>
                </c:pt>
                <c:pt idx="8">
                  <c:v>-7013810.8300000001</c:v>
                </c:pt>
                <c:pt idx="9">
                  <c:v>-9176568.1500000004</c:v>
                </c:pt>
                <c:pt idx="10">
                  <c:v>-8921456</c:v>
                </c:pt>
                <c:pt idx="11">
                  <c:v>-7692143.2800000003</c:v>
                </c:pt>
                <c:pt idx="12">
                  <c:v>1468714.75</c:v>
                </c:pt>
                <c:pt idx="13">
                  <c:v>1833969.02</c:v>
                </c:pt>
                <c:pt idx="14">
                  <c:v>631431.53</c:v>
                </c:pt>
                <c:pt idx="15">
                  <c:v>-10462468.949999999</c:v>
                </c:pt>
                <c:pt idx="16">
                  <c:v>-3915115.29</c:v>
                </c:pt>
                <c:pt idx="17">
                  <c:v>2300000</c:v>
                </c:pt>
                <c:pt idx="18">
                  <c:v>3500000</c:v>
                </c:pt>
                <c:pt idx="19">
                  <c:v>4667300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32544"/>
        <c:axId val="77134080"/>
      </c:barChart>
      <c:catAx>
        <c:axId val="77132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high"/>
        <c:txPr>
          <a:bodyPr rot="-5400000" vert="horz" anchor="b" anchorCtr="1"/>
          <a:lstStyle/>
          <a:p>
            <a:pPr>
              <a:defRPr sz="1600" b="1"/>
            </a:pPr>
            <a:endParaRPr lang="de-DE"/>
          </a:p>
        </c:txPr>
        <c:crossAx val="77134080"/>
        <c:crosses val="autoZero"/>
        <c:auto val="1"/>
        <c:lblAlgn val="ctr"/>
        <c:lblOffset val="100"/>
        <c:noMultiLvlLbl val="0"/>
      </c:catAx>
      <c:valAx>
        <c:axId val="77134080"/>
        <c:scaling>
          <c:orientation val="minMax"/>
        </c:scaling>
        <c:delete val="0"/>
        <c:axPos val="l"/>
        <c:majorGridlines/>
        <c:numFmt formatCode="#,##0\ \€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7713254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.40127208087990224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de-DE" sz="1600">
                      <a:latin typeface="Arial" pitchFamily="34" charset="0"/>
                      <a:cs typeface="Arial" pitchFamily="34" charset="0"/>
                    </a:rPr>
                    <a:t>Millionen</a:t>
                  </a:r>
                </a:p>
              </c:rich>
            </c:tx>
            <c:spPr>
              <a:noFill/>
              <a:ln w="25400">
                <a:noFill/>
              </a:ln>
            </c:spPr>
          </c:dispUnitsLbl>
        </c:dispUnits>
      </c:valAx>
      <c:spPr>
        <a:solidFill>
          <a:srgbClr val="FFFF00"/>
        </a:solidFill>
        <a:ln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u="sng"/>
            </a:pPr>
            <a:r>
              <a:rPr lang="de-DE" u="sng">
                <a:latin typeface="Arial" pitchFamily="34" charset="0"/>
                <a:cs typeface="Arial" pitchFamily="34" charset="0"/>
              </a:rPr>
              <a:t>Ordentliche</a:t>
            </a:r>
            <a:r>
              <a:rPr lang="de-DE" u="sng" baseline="0">
                <a:latin typeface="Arial" pitchFamily="34" charset="0"/>
                <a:cs typeface="Arial" pitchFamily="34" charset="0"/>
              </a:rPr>
              <a:t> Erträge 2014</a:t>
            </a:r>
            <a:endParaRPr lang="de-DE" u="sng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7184756438252582E-2"/>
          <c:y val="1.5336460200074387E-2"/>
        </c:manualLayout>
      </c:layout>
      <c:overlay val="1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48320561268271E-2"/>
          <c:y val="9.6354166666666671E-2"/>
          <c:w val="0.6233297702031988"/>
          <c:h val="0.81770833333333337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1"/>
              <c:layout>
                <c:manualLayout>
                  <c:x val="-1.9492329233224432E-2"/>
                  <c:y val="6.02263779527559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768030191254774E-2"/>
                  <c:y val="-5.37048884514435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965201768516986E-2"/>
                  <c:y val="-9.43518290682414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7497729131850868E-3"/>
                  <c:y val="-3.31473507217847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'Erträge 2014'!$A$1:$A$10</c:f>
              <c:strCache>
                <c:ptCount val="10"/>
                <c:pt idx="0">
                  <c:v>Steuern und ähnliche Abgaben</c:v>
                </c:pt>
                <c:pt idx="1">
                  <c:v>Zuwendungen und allgemeine Umlagen</c:v>
                </c:pt>
                <c:pt idx="2">
                  <c:v>Auflösungserträge aus Sonderposten</c:v>
                </c:pt>
                <c:pt idx="3">
                  <c:v>sonstige Transfererträge</c:v>
                </c:pt>
                <c:pt idx="4">
                  <c:v>öffentlich-rechtliche Entgelte</c:v>
                </c:pt>
                <c:pt idx="5">
                  <c:v>privatrechtliche Entgelte</c:v>
                </c:pt>
                <c:pt idx="6">
                  <c:v>Kostenerstattungen und Kostenumlagen</c:v>
                </c:pt>
                <c:pt idx="7">
                  <c:v>Zinsen und ähnliche Finanzerträge</c:v>
                </c:pt>
                <c:pt idx="8">
                  <c:v>aktivierte Eigenleistungen</c:v>
                </c:pt>
                <c:pt idx="9">
                  <c:v>sonstige ordentliche Erträge</c:v>
                </c:pt>
              </c:strCache>
            </c:strRef>
          </c:cat>
          <c:val>
            <c:numRef>
              <c:f>'Erträge 2014'!$B$1:$B$10</c:f>
              <c:numCache>
                <c:formatCode>0%</c:formatCode>
                <c:ptCount val="10"/>
                <c:pt idx="0">
                  <c:v>1.0431831171211974E-2</c:v>
                </c:pt>
                <c:pt idx="1">
                  <c:v>0.64681846448046187</c:v>
                </c:pt>
                <c:pt idx="2">
                  <c:v>1.5961595836074177E-2</c:v>
                </c:pt>
                <c:pt idx="3">
                  <c:v>3.5476403581608848E-2</c:v>
                </c:pt>
                <c:pt idx="4">
                  <c:v>3.8067624254580351E-2</c:v>
                </c:pt>
                <c:pt idx="5">
                  <c:v>8.962559175266626E-3</c:v>
                </c:pt>
                <c:pt idx="6">
                  <c:v>0.22012255615584528</c:v>
                </c:pt>
                <c:pt idx="7">
                  <c:v>4.3435634204292608E-3</c:v>
                </c:pt>
                <c:pt idx="8">
                  <c:v>6.5151204713172943E-4</c:v>
                </c:pt>
                <c:pt idx="9">
                  <c:v>1.9163889877389925E-2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608853297909577"/>
          <c:y val="1.6978185998657157E-2"/>
          <c:w val="0.31913140678296026"/>
          <c:h val="0.5326633165829146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600" u="sng"/>
              <a:t>Vergleich Steuerkraft je Einwohner LK Peine zum Landesdurchschnitt</a:t>
            </a:r>
          </a:p>
        </c:rich>
      </c:tx>
      <c:layout>
        <c:manualLayout>
          <c:xMode val="edge"/>
          <c:yMode val="edge"/>
          <c:x val="0.14524539836075559"/>
          <c:y val="2.769122501060353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663883089770355E-2"/>
          <c:y val="0.12436974789915967"/>
          <c:w val="0.90083507306889354"/>
          <c:h val="0.76806722689075635"/>
        </c:manualLayout>
      </c:layout>
      <c:lineChart>
        <c:grouping val="standard"/>
        <c:varyColors val="0"/>
        <c:ser>
          <c:idx val="1"/>
          <c:order val="0"/>
          <c:tx>
            <c:v>Steuerkraft je Einwohner LK Peine</c:v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Daten_Steuerkraft!$A$9:$A$32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Daten_Steuerkraft!$D$9:$D$32</c:f>
              <c:numCache>
                <c:formatCode>#,##0.00</c:formatCode>
                <c:ptCount val="24"/>
                <c:pt idx="0">
                  <c:v>432.92910035836206</c:v>
                </c:pt>
                <c:pt idx="1">
                  <c:v>435.21897223942034</c:v>
                </c:pt>
                <c:pt idx="2">
                  <c:v>485.63645237071103</c:v>
                </c:pt>
                <c:pt idx="3">
                  <c:v>603.71053104135035</c:v>
                </c:pt>
                <c:pt idx="4">
                  <c:v>596.55777120889059</c:v>
                </c:pt>
                <c:pt idx="5">
                  <c:v>589.03463696105143</c:v>
                </c:pt>
                <c:pt idx="6">
                  <c:v>540.41761167772154</c:v>
                </c:pt>
                <c:pt idx="7">
                  <c:v>520.14463846280853</c:v>
                </c:pt>
                <c:pt idx="8">
                  <c:v>523.91918269193229</c:v>
                </c:pt>
                <c:pt idx="9">
                  <c:v>595.60628011838173</c:v>
                </c:pt>
                <c:pt idx="10">
                  <c:v>598.50479566625233</c:v>
                </c:pt>
                <c:pt idx="11">
                  <c:v>584.06656738418519</c:v>
                </c:pt>
                <c:pt idx="12" formatCode="0.00">
                  <c:v>573.1287715110218</c:v>
                </c:pt>
                <c:pt idx="13" formatCode="0.00">
                  <c:v>533.90123086160315</c:v>
                </c:pt>
                <c:pt idx="14" formatCode="0.00">
                  <c:v>534.69878438517367</c:v>
                </c:pt>
                <c:pt idx="15" formatCode="0.00">
                  <c:v>546.65495578646505</c:v>
                </c:pt>
                <c:pt idx="16" formatCode="0.00">
                  <c:v>574.07737962425813</c:v>
                </c:pt>
                <c:pt idx="17" formatCode="0.00">
                  <c:v>652.42614464641656</c:v>
                </c:pt>
                <c:pt idx="18" formatCode="0.00">
                  <c:v>716.88754090033024</c:v>
                </c:pt>
                <c:pt idx="19" formatCode="0.00">
                  <c:v>785.31858035070866</c:v>
                </c:pt>
                <c:pt idx="20" formatCode="0.00">
                  <c:v>689.78301001725026</c:v>
                </c:pt>
                <c:pt idx="21" formatCode="0.00">
                  <c:v>704.03839436234682</c:v>
                </c:pt>
                <c:pt idx="22" formatCode="0.00">
                  <c:v>757.31143394760295</c:v>
                </c:pt>
                <c:pt idx="23" formatCode="0.00">
                  <c:v>828.16686386015806</c:v>
                </c:pt>
              </c:numCache>
            </c:numRef>
          </c:val>
          <c:smooth val="0"/>
        </c:ser>
        <c:ser>
          <c:idx val="0"/>
          <c:order val="1"/>
          <c:tx>
            <c:v>Steuerkraft je Einwohner Landesdurchschnitt</c:v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x"/>
            <c:size val="5"/>
            <c:spPr>
              <a:solidFill>
                <a:srgbClr val="333399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cat>
            <c:numRef>
              <c:f>Daten_Steuerkraft!$A$9:$A$32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Daten_Steuerkraft!$E$9:$E$32</c:f>
              <c:numCache>
                <c:formatCode>#,##0.00</c:formatCode>
                <c:ptCount val="24"/>
                <c:pt idx="0">
                  <c:v>454.57</c:v>
                </c:pt>
                <c:pt idx="1">
                  <c:v>455.22</c:v>
                </c:pt>
                <c:pt idx="2">
                  <c:v>504.05</c:v>
                </c:pt>
                <c:pt idx="3">
                  <c:v>629.03</c:v>
                </c:pt>
                <c:pt idx="4">
                  <c:v>625.83000000000004</c:v>
                </c:pt>
                <c:pt idx="5">
                  <c:v>621.97</c:v>
                </c:pt>
                <c:pt idx="6">
                  <c:v>556.69000000000005</c:v>
                </c:pt>
                <c:pt idx="7">
                  <c:v>551.25</c:v>
                </c:pt>
                <c:pt idx="8">
                  <c:v>556</c:v>
                </c:pt>
                <c:pt idx="9">
                  <c:v>603.86</c:v>
                </c:pt>
                <c:pt idx="10">
                  <c:v>611.49</c:v>
                </c:pt>
                <c:pt idx="11">
                  <c:v>601.46</c:v>
                </c:pt>
                <c:pt idx="12" formatCode="0.00">
                  <c:v>626.05999999999995</c:v>
                </c:pt>
                <c:pt idx="13" formatCode="0.00">
                  <c:v>588.54999999999995</c:v>
                </c:pt>
                <c:pt idx="14" formatCode="General">
                  <c:v>593.92999999999995</c:v>
                </c:pt>
                <c:pt idx="15" formatCode="0.00">
                  <c:v>605.04999999999995</c:v>
                </c:pt>
                <c:pt idx="16" formatCode="0.00">
                  <c:v>625.94000000000005</c:v>
                </c:pt>
                <c:pt idx="17" formatCode="0.00">
                  <c:v>725.45</c:v>
                </c:pt>
                <c:pt idx="18" formatCode="0.00">
                  <c:v>774.53</c:v>
                </c:pt>
                <c:pt idx="19" formatCode="0.00">
                  <c:v>839.49</c:v>
                </c:pt>
                <c:pt idx="20" formatCode="0.00">
                  <c:v>766.26</c:v>
                </c:pt>
                <c:pt idx="21" formatCode="0.00">
                  <c:v>773.03</c:v>
                </c:pt>
                <c:pt idx="22" formatCode="0.00">
                  <c:v>915.15</c:v>
                </c:pt>
                <c:pt idx="23" formatCode="General">
                  <c:v>904.48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04992"/>
        <c:axId val="90807296"/>
      </c:lineChart>
      <c:catAx>
        <c:axId val="90804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/>
                  <a:t>Jahr</a:t>
                </a:r>
              </a:p>
            </c:rich>
          </c:tx>
          <c:layout>
            <c:manualLayout>
              <c:xMode val="edge"/>
              <c:yMode val="edge"/>
              <c:x val="0.51983298538622125"/>
              <c:y val="0.944537815126050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0807296"/>
        <c:crossesAt val="400"/>
        <c:auto val="1"/>
        <c:lblAlgn val="ctr"/>
        <c:lblOffset val="100"/>
        <c:tickLblSkip val="1"/>
        <c:tickMarkSkip val="1"/>
        <c:noMultiLvlLbl val="0"/>
      </c:catAx>
      <c:valAx>
        <c:axId val="90807296"/>
        <c:scaling>
          <c:orientation val="minMax"/>
          <c:max val="925"/>
          <c:min val="4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/>
                  <a:t>EURO
</a:t>
                </a:r>
              </a:p>
            </c:rich>
          </c:tx>
          <c:layout>
            <c:manualLayout>
              <c:xMode val="edge"/>
              <c:yMode val="edge"/>
              <c:x val="0"/>
              <c:y val="0.47394957983193275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0804992"/>
        <c:crosses val="autoZero"/>
        <c:crossBetween val="between"/>
        <c:majorUnit val="25"/>
        <c:minorUnit val="10"/>
      </c:valAx>
      <c:spPr>
        <a:solidFill>
          <a:srgbClr val="C0C0C0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62212943632567852"/>
          <c:y val="0.746218487394958"/>
          <c:w val="0.35803757828810023"/>
          <c:h val="8.739495798319327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u="sng"/>
            </a:pPr>
            <a:r>
              <a:rPr lang="de-DE" u="sng">
                <a:latin typeface="Arial" pitchFamily="34" charset="0"/>
                <a:cs typeface="Arial" pitchFamily="34" charset="0"/>
              </a:rPr>
              <a:t>Ordentliche</a:t>
            </a:r>
            <a:r>
              <a:rPr lang="de-DE" u="sng" baseline="0">
                <a:latin typeface="Arial" pitchFamily="34" charset="0"/>
                <a:cs typeface="Arial" pitchFamily="34" charset="0"/>
              </a:rPr>
              <a:t> Aufwendungen 2014</a:t>
            </a:r>
            <a:endParaRPr lang="de-DE" u="sng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9885389326334192E-2"/>
          <c:y val="2.6715239829993929E-2"/>
        </c:manualLayout>
      </c:layout>
      <c:overlay val="1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8360846970631396E-2"/>
          <c:w val="0.62534718348316787"/>
          <c:h val="0.7686716769689153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2.98601435627463E-2"/>
                  <c:y val="-3.87514869993768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673912879045741E-3"/>
                  <c:y val="-2.831171283445684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883021826882594E-3"/>
                  <c:y val="-7.61994750656167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937421366997715E-3"/>
                  <c:y val="3.45699881040049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3198292576540324E-2"/>
                  <c:y val="-2.64029154629052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9760779182141139E-3"/>
                  <c:y val="-2.42282520440340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 i="0" baseline="0">
                    <a:latin typeface="Arial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'Aufwendungen 2014'!$A$1:$A$8</c:f>
              <c:strCache>
                <c:ptCount val="8"/>
                <c:pt idx="0">
                  <c:v>Aufwendungen für aktives Personal</c:v>
                </c:pt>
                <c:pt idx="1">
                  <c:v>Aufwendungen für Versorgung</c:v>
                </c:pt>
                <c:pt idx="2">
                  <c:v>Aufwendungen für Sach- und Dienstleistungen</c:v>
                </c:pt>
                <c:pt idx="3">
                  <c:v>Abschreibungen</c:v>
                </c:pt>
                <c:pt idx="4">
                  <c:v>Zinsen und ähnliche Aufwendungen</c:v>
                </c:pt>
                <c:pt idx="5">
                  <c:v>Transferaufwendungen</c:v>
                </c:pt>
                <c:pt idx="6">
                  <c:v>sonstige ordentliche Aufwendungen</c:v>
                </c:pt>
                <c:pt idx="7">
                  <c:v>Überschuss gem. § 15 Abs. 5 GemHKVO</c:v>
                </c:pt>
              </c:strCache>
            </c:strRef>
          </c:cat>
          <c:val>
            <c:numRef>
              <c:f>'Aufwendungen 2014'!$B$1:$B$8</c:f>
              <c:numCache>
                <c:formatCode>0%</c:formatCode>
                <c:ptCount val="8"/>
                <c:pt idx="0">
                  <c:v>0.1821897274972232</c:v>
                </c:pt>
                <c:pt idx="1">
                  <c:v>1.2356262962843144E-3</c:v>
                </c:pt>
                <c:pt idx="2">
                  <c:v>8.3270428721886128E-2</c:v>
                </c:pt>
                <c:pt idx="3">
                  <c:v>2.8331787677166344E-2</c:v>
                </c:pt>
                <c:pt idx="4">
                  <c:v>1.9421349465670257E-2</c:v>
                </c:pt>
                <c:pt idx="5">
                  <c:v>0.58631815714650304</c:v>
                </c:pt>
                <c:pt idx="6">
                  <c:v>8.1528420303451851E-2</c:v>
                </c:pt>
                <c:pt idx="7">
                  <c:v>1.7704502891814852E-2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179440069991255"/>
          <c:y val="2.67156222958469E-2"/>
          <c:w val="0.36681671041119862"/>
          <c:h val="0.3861574133834363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/>
            </a:pPr>
            <a:r>
              <a:rPr lang="de-DE" sz="2000" b="1" dirty="0" smtClean="0"/>
              <a:t>Sozialaufgaben – Entwicklung der Fehlbedarfe</a:t>
            </a:r>
          </a:p>
          <a:p>
            <a:pPr>
              <a:defRPr sz="2000" b="1"/>
            </a:pPr>
            <a:r>
              <a:rPr lang="de-DE" sz="2000" b="1" dirty="0" smtClean="0"/>
              <a:t>Budgets</a:t>
            </a:r>
            <a:r>
              <a:rPr lang="de-DE" sz="2000" b="1" baseline="0" dirty="0" smtClean="0"/>
              <a:t> der Fachdienste 32, 33 und 34</a:t>
            </a:r>
            <a:endParaRPr lang="de-DE" sz="2000" b="1" dirty="0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1041666666666666"/>
          <c:y val="0.17341004776696115"/>
          <c:w val="0.75133519078050681"/>
          <c:h val="0.74241490677816324"/>
        </c:manualLayout>
      </c:layout>
      <c:lineChart>
        <c:grouping val="standar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RE/Plan</c:v>
                </c:pt>
              </c:strCache>
            </c:strRef>
          </c:tx>
          <c:cat>
            <c:numRef>
              <c:f>Tabelle1!$A$2:$A$13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Tabelle1!$B$2:$B$13</c:f>
              <c:numCache>
                <c:formatCode>#,###</c:formatCode>
                <c:ptCount val="12"/>
                <c:pt idx="0">
                  <c:v>31789104.52</c:v>
                </c:pt>
                <c:pt idx="1">
                  <c:v>34486725.590000004</c:v>
                </c:pt>
                <c:pt idx="2">
                  <c:v>33491158.670000002</c:v>
                </c:pt>
                <c:pt idx="3">
                  <c:v>34444157.100000001</c:v>
                </c:pt>
                <c:pt idx="4">
                  <c:v>35314696.439999998</c:v>
                </c:pt>
                <c:pt idx="5">
                  <c:v>37952076.310000002</c:v>
                </c:pt>
                <c:pt idx="6">
                  <c:v>43385224.630000003</c:v>
                </c:pt>
                <c:pt idx="7">
                  <c:v>43515651.189999998</c:v>
                </c:pt>
                <c:pt idx="8">
                  <c:v>44052000</c:v>
                </c:pt>
                <c:pt idx="9">
                  <c:v>42093800</c:v>
                </c:pt>
                <c:pt idx="10">
                  <c:v>41539100</c:v>
                </c:pt>
                <c:pt idx="11">
                  <c:v>43171000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67904"/>
        <c:axId val="83877888"/>
      </c:lineChart>
      <c:catAx>
        <c:axId val="83867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3877888"/>
        <c:crossesAt val="0"/>
        <c:auto val="1"/>
        <c:lblAlgn val="ctr"/>
        <c:lblOffset val="100"/>
        <c:noMultiLvlLbl val="0"/>
      </c:catAx>
      <c:valAx>
        <c:axId val="83877888"/>
        <c:scaling>
          <c:orientation val="minMax"/>
          <c:max val="45000000"/>
          <c:min val="30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/>
                  <a:t>Euro</a:t>
                </a:r>
              </a:p>
            </c:rich>
          </c:tx>
          <c:layout>
            <c:manualLayout>
              <c:xMode val="edge"/>
              <c:yMode val="edge"/>
              <c:x val="9.3750122894033245E-3"/>
              <c:y val="0.4898990246755789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83867904"/>
        <c:crosses val="autoZero"/>
        <c:crossBetween val="between"/>
        <c:majorUnit val="5000000"/>
        <c:minorUnit val="1000000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</c:dTable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30319283208912484"/>
          <c:y val="3.016234038739118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28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title>
    <c:autoTitleDeleted val="0"/>
    <c:view3D>
      <c:rotX val="15"/>
      <c:hPercent val="4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2651853546672769E-2"/>
          <c:y val="0.13921113689095127"/>
          <c:w val="0.76144914121690843"/>
          <c:h val="0.763341067285382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'Kredite insgesamt'!$B$5</c:f>
              <c:strCache>
                <c:ptCount val="1"/>
                <c:pt idx="0">
                  <c:v>Liquiditätskredite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'Kredite insgesamt'!$A$6:$A$15</c:f>
              <c:numCache>
                <c:formatCode>m/d/yyyy</c:formatCode>
                <c:ptCount val="10"/>
                <c:pt idx="0">
                  <c:v>38717</c:v>
                </c:pt>
                <c:pt idx="1">
                  <c:v>39082</c:v>
                </c:pt>
                <c:pt idx="2">
                  <c:v>39447</c:v>
                </c:pt>
                <c:pt idx="3">
                  <c:v>39813</c:v>
                </c:pt>
                <c:pt idx="4">
                  <c:v>40178</c:v>
                </c:pt>
                <c:pt idx="5">
                  <c:v>40543</c:v>
                </c:pt>
                <c:pt idx="6">
                  <c:v>40908</c:v>
                </c:pt>
                <c:pt idx="7">
                  <c:v>41274</c:v>
                </c:pt>
                <c:pt idx="8">
                  <c:v>41639</c:v>
                </c:pt>
                <c:pt idx="9">
                  <c:v>42004</c:v>
                </c:pt>
              </c:numCache>
            </c:numRef>
          </c:cat>
          <c:val>
            <c:numRef>
              <c:f>'Kredite insgesamt'!$B$6:$B$15</c:f>
              <c:numCache>
                <c:formatCode>#,##0</c:formatCode>
                <c:ptCount val="10"/>
                <c:pt idx="0">
                  <c:v>45430000</c:v>
                </c:pt>
                <c:pt idx="1">
                  <c:v>53905000</c:v>
                </c:pt>
                <c:pt idx="2">
                  <c:v>52480000</c:v>
                </c:pt>
                <c:pt idx="3">
                  <c:v>50378000</c:v>
                </c:pt>
                <c:pt idx="4">
                  <c:v>50502000</c:v>
                </c:pt>
                <c:pt idx="5">
                  <c:v>62727900</c:v>
                </c:pt>
                <c:pt idx="6">
                  <c:v>70750000</c:v>
                </c:pt>
                <c:pt idx="7">
                  <c:v>72030000</c:v>
                </c:pt>
                <c:pt idx="8">
                  <c:v>69950000</c:v>
                </c:pt>
                <c:pt idx="9">
                  <c:v>68493400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921024"/>
        <c:axId val="91926912"/>
        <c:axId val="0"/>
      </c:bar3DChart>
      <c:dateAx>
        <c:axId val="9192102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1926912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919269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19210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0.83984</cdr:x>
      <cdr:y>0.54728</cdr:y>
    </cdr:from>
    <cdr:to>
      <cdr:x>0.87109</cdr:x>
      <cdr:y>0.82033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239375" y="4410075"/>
          <a:ext cx="381000" cy="2200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0.77477</cdr:x>
      <cdr:y>0.49333</cdr:y>
    </cdr:from>
    <cdr:to>
      <cdr:x>0.8068</cdr:x>
      <cdr:y>0.8874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6192688" y="2664296"/>
          <a:ext cx="256012" cy="21281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de-DE" sz="1200" b="1" dirty="0" smtClean="0">
              <a:latin typeface="Arial" pitchFamily="34" charset="0"/>
              <a:cs typeface="Arial" pitchFamily="34" charset="0"/>
            </a:rPr>
            <a:t> voraussichtliches </a:t>
          </a:r>
          <a:r>
            <a:rPr lang="de-DE" sz="1200" b="1" dirty="0">
              <a:latin typeface="Arial" pitchFamily="34" charset="0"/>
              <a:cs typeface="Arial" pitchFamily="34" charset="0"/>
            </a:rPr>
            <a:t>Ergebnis</a:t>
          </a:r>
          <a:r>
            <a:rPr lang="de-DE" sz="1200" b="1" baseline="0" dirty="0">
              <a:latin typeface="Arial" pitchFamily="34" charset="0"/>
              <a:cs typeface="Arial" pitchFamily="34" charset="0"/>
            </a:rPr>
            <a:t> </a:t>
          </a:r>
          <a:endParaRPr lang="de-DE" sz="12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0.86486</cdr:x>
      <cdr:y>0.49333</cdr:y>
    </cdr:from>
    <cdr:to>
      <cdr:x>0.89066</cdr:x>
      <cdr:y>0.62543</cdr:y>
    </cdr:to>
    <cdr:sp macro="" textlink="">
      <cdr:nvSpPr>
        <cdr:cNvPr id="7" name="Textfeld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12768" y="2664296"/>
          <a:ext cx="206217" cy="7134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vert270" wrap="square" lIns="36576" tIns="0" rIns="0" bIns="2286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de-DE" sz="12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Planung </a:t>
          </a:r>
        </a:p>
      </cdr:txBody>
    </cdr:sp>
  </cdr:relSizeAnchor>
  <cdr:relSizeAnchor xmlns:cdr="http://schemas.openxmlformats.org/drawingml/2006/chartDrawing">
    <cdr:from>
      <cdr:x>0.81982</cdr:x>
      <cdr:y>0.48</cdr:y>
    </cdr:from>
    <cdr:to>
      <cdr:x>0.85185</cdr:x>
      <cdr:y>0.87939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6552728" y="2592288"/>
          <a:ext cx="256012" cy="21569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200" b="1" dirty="0">
              <a:latin typeface="Arial" pitchFamily="34" charset="0"/>
              <a:cs typeface="Arial" pitchFamily="34" charset="0"/>
            </a:rPr>
            <a:t>voraussichtliches Ergebnis</a:t>
          </a:r>
          <a:r>
            <a:rPr lang="de-DE" sz="1200" b="1" baseline="0" dirty="0">
              <a:latin typeface="Arial" pitchFamily="34" charset="0"/>
              <a:cs typeface="Arial" pitchFamily="34" charset="0"/>
            </a:rPr>
            <a:t> </a:t>
          </a:r>
          <a:endParaRPr lang="de-DE" sz="12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0.18125</cdr:x>
      <cdr:y>0.76875</cdr:y>
    </cdr:from>
    <cdr:to>
      <cdr:x>0.22375</cdr:x>
      <cdr:y>0.9285</cdr:y>
    </cdr:to>
    <cdr:sp macro="" textlink="">
      <cdr:nvSpPr>
        <cdr:cNvPr id="4105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53897" y="4356795"/>
          <a:ext cx="387811" cy="9053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18288" tIns="0" rIns="0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e-DE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0.74309</cdr:x>
      <cdr:y>0.88045</cdr:y>
    </cdr:from>
    <cdr:to>
      <cdr:x>0.85741</cdr:x>
      <cdr:y>0.94014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552728" y="4248472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200" b="1" dirty="0" smtClean="0"/>
            <a:t>planerisch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0.6451</cdr:x>
      <cdr:y>0.92522</cdr:y>
    </cdr:from>
    <cdr:to>
      <cdr:x>0.77576</cdr:x>
      <cdr:y>0.98491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5688632" y="4464496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200" b="1" dirty="0" smtClean="0"/>
            <a:t>voraussichtlich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0.71043</cdr:x>
      <cdr:y>0.89537</cdr:y>
    </cdr:from>
    <cdr:to>
      <cdr:x>0.71043</cdr:x>
      <cdr:y>0.92522</cdr:y>
    </cdr:to>
    <cdr:cxnSp macro="">
      <cdr:nvCxnSpPr>
        <cdr:cNvPr id="5" name="Gerade Verbindung mit Pfeil 4"/>
        <cdr:cNvCxnSpPr>
          <a:stCxn xmlns:a="http://schemas.openxmlformats.org/drawingml/2006/main" id="3" idx="0"/>
        </cdr:cNvCxnSpPr>
      </cdr:nvCxnSpPr>
      <cdr:spPr>
        <a:xfrm xmlns:a="http://schemas.openxmlformats.org/drawingml/2006/main" flipV="1">
          <a:off x="6264696" y="4320480"/>
          <a:ext cx="0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3CF7B3-B448-4EE9-8E54-A5D796F8317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147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3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645CB-D8A9-4073-A406-66AF188D961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055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9BA126-20ED-4672-BA05-04A17CE1A284}" type="slidenum">
              <a:rPr lang="de-DE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32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7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8091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8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018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0152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65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40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62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08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6367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9791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/>
        </p:nvSpPr>
        <p:spPr bwMode="auto">
          <a:xfrm>
            <a:off x="152400" y="6477000"/>
            <a:ext cx="15621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000" dirty="0" smtClean="0"/>
              <a:t>Apel, Faulhaber – FD 13</a:t>
            </a:r>
          </a:p>
        </p:txBody>
      </p:sp>
      <p:sp>
        <p:nvSpPr>
          <p:cNvPr id="1027" name="Rectangle 12"/>
          <p:cNvSpPr>
            <a:spLocks noChangeArrowheads="1"/>
          </p:cNvSpPr>
          <p:nvPr/>
        </p:nvSpPr>
        <p:spPr bwMode="auto">
          <a:xfrm>
            <a:off x="432435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15"/>
          <p:cNvSpPr>
            <a:spLocks noChangeArrowheads="1"/>
          </p:cNvSpPr>
          <p:nvPr/>
        </p:nvSpPr>
        <p:spPr bwMode="auto">
          <a:xfrm>
            <a:off x="0" y="313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1714500" y="2903538"/>
            <a:ext cx="677863" cy="612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765175"/>
            <a:ext cx="9144000" cy="560388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z="800" b="1" u="sng" smtClean="0"/>
          </a:p>
          <a:p>
            <a:pPr eaLnBrk="1" hangingPunct="1">
              <a:defRPr/>
            </a:pPr>
            <a:r>
              <a:rPr lang="de-DE" altLang="de-DE" sz="1600" b="1" u="sng" smtClean="0"/>
              <a:t>Fachdienst Kreisentwicklung und Finanzen</a:t>
            </a:r>
            <a:endParaRPr lang="de-DE" altLang="de-DE" sz="1600" smtClean="0"/>
          </a:p>
          <a:p>
            <a:pPr>
              <a:defRPr/>
            </a:pPr>
            <a:r>
              <a:rPr lang="de-DE" altLang="de-DE" sz="600" smtClean="0"/>
              <a:t> </a:t>
            </a:r>
          </a:p>
        </p:txBody>
      </p:sp>
      <p:pic>
        <p:nvPicPr>
          <p:cNvPr id="1031" name="Picture 8" descr="head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20"/>
          <p:cNvSpPr txBox="1">
            <a:spLocks noChangeArrowheads="1"/>
          </p:cNvSpPr>
          <p:nvPr userDrawn="1"/>
        </p:nvSpPr>
        <p:spPr bwMode="auto">
          <a:xfrm>
            <a:off x="5651500" y="908050"/>
            <a:ext cx="33845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altLang="de-DE" sz="1600" b="1" dirty="0" smtClean="0"/>
              <a:t>Kreistag am 04. Dezember 2013</a:t>
            </a:r>
          </a:p>
        </p:txBody>
      </p:sp>
      <p:sp>
        <p:nvSpPr>
          <p:cNvPr id="1033" name="Text Box 21"/>
          <p:cNvSpPr txBox="1">
            <a:spLocks noChangeArrowheads="1"/>
          </p:cNvSpPr>
          <p:nvPr userDrawn="1"/>
        </p:nvSpPr>
        <p:spPr bwMode="auto">
          <a:xfrm>
            <a:off x="8243888" y="6444616"/>
            <a:ext cx="7921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altLang="de-DE" sz="1000" dirty="0" smtClean="0"/>
              <a:t>Folie </a:t>
            </a:r>
            <a:fld id="{4AC16656-FB42-4D58-8AC2-ED301E97E287}" type="slidenum">
              <a:rPr lang="de-DE" altLang="de-DE" sz="1000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altLang="de-DE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7.xls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579563" y="1844675"/>
            <a:ext cx="5759450" cy="649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Kreistag 04.12.2013</a:t>
            </a:r>
          </a:p>
        </p:txBody>
      </p:sp>
      <p:pic>
        <p:nvPicPr>
          <p:cNvPr id="2051" name="Picture 5" descr="h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9" descr="Woelf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708275"/>
            <a:ext cx="2593975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feld 1"/>
          <p:cNvSpPr txBox="1">
            <a:spLocks noChangeArrowheads="1"/>
          </p:cNvSpPr>
          <p:nvPr/>
        </p:nvSpPr>
        <p:spPr bwMode="auto">
          <a:xfrm>
            <a:off x="3162300" y="5532438"/>
            <a:ext cx="2593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/>
              <a:t>Bericht des Landrates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feld 1"/>
          <p:cNvSpPr txBox="1">
            <a:spLocks noChangeArrowheads="1"/>
          </p:cNvSpPr>
          <p:nvPr/>
        </p:nvSpPr>
        <p:spPr bwMode="auto">
          <a:xfrm>
            <a:off x="468313" y="1627188"/>
            <a:ext cx="7488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Ertragssituation (2)</a:t>
            </a:r>
          </a:p>
          <a:p>
            <a:pPr algn="ctr" eaLnBrk="1" hangingPunct="1"/>
            <a:r>
              <a:rPr lang="de-DE" altLang="de-DE" sz="2800" b="1" u="sng" dirty="0"/>
              <a:t>Kreisumlage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57508"/>
              </p:ext>
            </p:extLst>
          </p:nvPr>
        </p:nvGraphicFramePr>
        <p:xfrm>
          <a:off x="827088" y="2997200"/>
          <a:ext cx="7489825" cy="110808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16491"/>
                <a:gridCol w="2768223"/>
                <a:gridCol w="2705111"/>
              </a:tblGrid>
              <a:tr h="457192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Entwurf</a:t>
                      </a:r>
                      <a:endParaRPr lang="de-DE" sz="2400" dirty="0"/>
                    </a:p>
                  </a:txBody>
                  <a:tcPr marL="91452" marR="91452" marT="45719" marB="45719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Haushalt</a:t>
                      </a:r>
                      <a:endParaRPr lang="de-DE" sz="2400" dirty="0"/>
                    </a:p>
                  </a:txBody>
                  <a:tcPr marL="91452" marR="91452" marT="45719" marB="45719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Veränderung in €</a:t>
                      </a:r>
                      <a:endParaRPr lang="de-DE" sz="2400" dirty="0"/>
                    </a:p>
                  </a:txBody>
                  <a:tcPr marL="91452" marR="91452" marT="45719" marB="45719"/>
                </a:tc>
              </a:tr>
              <a:tr h="650883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65,2 Mio. </a:t>
                      </a:r>
                    </a:p>
                  </a:txBody>
                  <a:tcPr marL="91452" marR="91452" marT="45719" marB="45719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66,5 Mio. </a:t>
                      </a:r>
                      <a:endParaRPr lang="de-DE" sz="2400" dirty="0"/>
                    </a:p>
                  </a:txBody>
                  <a:tcPr marL="91452" marR="91452" marT="45719" marB="45719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     1,3 Mio. </a:t>
                      </a:r>
                      <a:endParaRPr lang="de-DE" sz="2400" dirty="0"/>
                    </a:p>
                  </a:txBody>
                  <a:tcPr marL="91452" marR="91452" marT="45719" marB="45719"/>
                </a:tc>
              </a:tr>
            </a:tbl>
          </a:graphicData>
        </a:graphic>
      </p:graphicFrame>
      <p:sp>
        <p:nvSpPr>
          <p:cNvPr id="10257" name="Textfeld 1"/>
          <p:cNvSpPr txBox="1">
            <a:spLocks noChangeArrowheads="1"/>
          </p:cNvSpPr>
          <p:nvPr/>
        </p:nvSpPr>
        <p:spPr bwMode="auto">
          <a:xfrm>
            <a:off x="625475" y="4487863"/>
            <a:ext cx="74882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/>
              <a:t>Ursache: höhere Schlüsselzuweisungen der Gemeinden!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hteck 1"/>
          <p:cNvSpPr>
            <a:spLocks noChangeArrowheads="1"/>
          </p:cNvSpPr>
          <p:nvPr/>
        </p:nvSpPr>
        <p:spPr bwMode="auto">
          <a:xfrm>
            <a:off x="636588" y="2708920"/>
            <a:ext cx="785018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800" dirty="0">
                <a:sym typeface="Wingdings" pitchFamily="2" charset="2"/>
              </a:rPr>
              <a:t>Trotz des zweithöchsten Umlagesatzes bei der Kreisumlage in Niedersachsen mit 58,1 </a:t>
            </a:r>
            <a:r>
              <a:rPr lang="de-DE" altLang="de-DE" sz="2800" dirty="0" smtClean="0">
                <a:sym typeface="Wingdings" pitchFamily="2" charset="2"/>
              </a:rPr>
              <a:t>%-Punkten werden </a:t>
            </a:r>
            <a:r>
              <a:rPr lang="de-DE" altLang="de-DE" sz="2800" dirty="0">
                <a:sym typeface="Wingdings" pitchFamily="2" charset="2"/>
              </a:rPr>
              <a:t>daraus im Jahr 2013 über 76 €/Einw. weniger als im Landesdurchschnitt generiert  (828,17 € im Landkreis, 904,48 € im Land).</a:t>
            </a:r>
          </a:p>
          <a:p>
            <a:pPr eaLnBrk="1" hangingPunct="1"/>
            <a:r>
              <a:rPr lang="de-DE" altLang="de-DE" sz="2800" dirty="0">
                <a:sym typeface="Wingdings" pitchFamily="2" charset="2"/>
              </a:rPr>
              <a:t>2012 sogar über 150 €/Einwohner weniger als im Landesdurchschnitt!</a:t>
            </a:r>
          </a:p>
        </p:txBody>
      </p:sp>
      <p:sp>
        <p:nvSpPr>
          <p:cNvPr id="11267" name="Textfeld 1"/>
          <p:cNvSpPr txBox="1">
            <a:spLocks noChangeArrowheads="1"/>
          </p:cNvSpPr>
          <p:nvPr/>
        </p:nvSpPr>
        <p:spPr bwMode="auto">
          <a:xfrm>
            <a:off x="468313" y="1627188"/>
            <a:ext cx="7488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Ertragssituation (3)</a:t>
            </a:r>
          </a:p>
          <a:p>
            <a:pPr algn="ctr" eaLnBrk="1" hangingPunct="1"/>
            <a:r>
              <a:rPr lang="de-DE" altLang="de-DE" sz="2800" b="1" u="sng" dirty="0"/>
              <a:t>Kreisumlage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67515"/>
              </p:ext>
            </p:extLst>
          </p:nvPr>
        </p:nvGraphicFramePr>
        <p:xfrm>
          <a:off x="107504" y="1412776"/>
          <a:ext cx="8928992" cy="5064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72377"/>
              </p:ext>
            </p:extLst>
          </p:nvPr>
        </p:nvGraphicFramePr>
        <p:xfrm>
          <a:off x="1" y="1268760"/>
          <a:ext cx="9144000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95536" y="5373216"/>
            <a:ext cx="8496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dirty="0"/>
              <a:t>Den Hauptanteil </a:t>
            </a:r>
            <a:r>
              <a:rPr lang="de-DE" altLang="de-DE" b="1" dirty="0"/>
              <a:t>(61 %)</a:t>
            </a:r>
            <a:r>
              <a:rPr lang="de-DE" altLang="de-DE" dirty="0"/>
              <a:t> der Aufwendungen machen die </a:t>
            </a:r>
            <a:r>
              <a:rPr lang="de-DE" altLang="de-DE" b="1" dirty="0"/>
              <a:t>Transferaufwendungen</a:t>
            </a:r>
            <a:r>
              <a:rPr lang="de-DE" altLang="de-DE" dirty="0"/>
              <a:t> aus. Diese bestehen fast ausschließlich aus Aufwendungen der Fachdienste 32, 33 und 34 für Sozial- und Jugendhilfe sowie ALG II. </a:t>
            </a:r>
          </a:p>
        </p:txBody>
      </p:sp>
    </p:spTree>
    <p:extLst>
      <p:ext uri="{BB962C8B-B14F-4D97-AF65-F5344CB8AC3E}">
        <p14:creationId xmlns:p14="http://schemas.microsoft.com/office/powerpoint/2010/main" val="6227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880512"/>
              </p:ext>
            </p:extLst>
          </p:nvPr>
        </p:nvGraphicFramePr>
        <p:xfrm>
          <a:off x="323528" y="1340768"/>
          <a:ext cx="9128658" cy="495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1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88918"/>
              </p:ext>
            </p:extLst>
          </p:nvPr>
        </p:nvGraphicFramePr>
        <p:xfrm>
          <a:off x="467544" y="1844824"/>
          <a:ext cx="8136904" cy="1703070"/>
        </p:xfrm>
        <a:graphic>
          <a:graphicData uri="http://schemas.openxmlformats.org/drawingml/2006/table">
            <a:tbl>
              <a:tblPr/>
              <a:tblGrid>
                <a:gridCol w="6644337"/>
                <a:gridCol w="149256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Soziale Infrastruktur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Freie Träger im Sozialen Sektor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1.342.100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Jugendhilfeträger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793.900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Gemeinden für Kinderkrippen u.a.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1.582.500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Berufseinstiegsbegleitung Mühlenbergschule Edemissen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2051720" y="148478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/>
              <a:t>Zuschüsse 2014 (1)</a:t>
            </a:r>
            <a:endParaRPr lang="de-DE" sz="2400" b="1" u="sng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434342"/>
              </p:ext>
            </p:extLst>
          </p:nvPr>
        </p:nvGraphicFramePr>
        <p:xfrm>
          <a:off x="467544" y="3717032"/>
          <a:ext cx="8136904" cy="1419225"/>
        </p:xfrm>
        <a:graphic>
          <a:graphicData uri="http://schemas.openxmlformats.org/drawingml/2006/table">
            <a:tbl>
              <a:tblPr/>
              <a:tblGrid>
                <a:gridCol w="6644336"/>
                <a:gridCol w="149256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Wirtschaftliche Infrastruktur und Verkehr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Wito GmbH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686.300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Allianz für die Region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ÖPNV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Großraumverband BS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652.600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689702"/>
              </p:ext>
            </p:extLst>
          </p:nvPr>
        </p:nvGraphicFramePr>
        <p:xfrm>
          <a:off x="467544" y="5373216"/>
          <a:ext cx="8136904" cy="567690"/>
        </p:xfrm>
        <a:graphic>
          <a:graphicData uri="http://schemas.openxmlformats.org/drawingml/2006/table">
            <a:tbl>
              <a:tblPr/>
              <a:tblGrid>
                <a:gridCol w="6644336"/>
                <a:gridCol w="149256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Umweltinfrastruktur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Umwelt und Denkmalschutz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443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51720" y="1484784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/>
              <a:t>Zuschüsse 2014 (2)</a:t>
            </a:r>
            <a:endParaRPr lang="de-DE" sz="2400" b="1" u="sng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63469"/>
              </p:ext>
            </p:extLst>
          </p:nvPr>
        </p:nvGraphicFramePr>
        <p:xfrm>
          <a:off x="251520" y="1844824"/>
          <a:ext cx="8496944" cy="1135380"/>
        </p:xfrm>
        <a:graphic>
          <a:graphicData uri="http://schemas.openxmlformats.org/drawingml/2006/table">
            <a:tbl>
              <a:tblPr/>
              <a:tblGrid>
                <a:gridCol w="6938333"/>
                <a:gridCol w="155861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Kultur und Sport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Heimatpflege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Kreissportbund und Sportvereine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196.700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Kulturring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634852"/>
              </p:ext>
            </p:extLst>
          </p:nvPr>
        </p:nvGraphicFramePr>
        <p:xfrm>
          <a:off x="251520" y="3501008"/>
          <a:ext cx="8496944" cy="2554605"/>
        </p:xfrm>
        <a:graphic>
          <a:graphicData uri="http://schemas.openxmlformats.org/drawingml/2006/table">
            <a:tbl>
              <a:tblPr/>
              <a:tblGrid>
                <a:gridCol w="6938333"/>
                <a:gridCol w="155861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Sonstiges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Feuerwehren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Verbraucherzentrale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8.400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Umlage NSI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Sozialverband VdK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Kostenanteil Tierkörperbeseitigung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Verkehrssicherungsmaßnahmen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Krankenhausumlage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Kofinanzierung</a:t>
                      </a:r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regionales </a:t>
                      </a: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Teilbudget (</a:t>
                      </a:r>
                      <a:r>
                        <a:rPr lang="de-DE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WiTo</a:t>
                      </a:r>
                      <a:r>
                        <a:rPr lang="de-D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089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637518"/>
              </p:ext>
            </p:extLst>
          </p:nvPr>
        </p:nvGraphicFramePr>
        <p:xfrm>
          <a:off x="755576" y="2409825"/>
          <a:ext cx="7602538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Arbeitsblatt" r:id="rId4" imgW="3771866" imgH="1180980" progId="Excel.Sheet.12">
                  <p:embed/>
                </p:oleObj>
              </mc:Choice>
              <mc:Fallback>
                <p:oleObj name="Arbeitsblatt" r:id="rId4" imgW="3771866" imgH="118098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409825"/>
                        <a:ext cx="7602538" cy="237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1"/>
          <p:cNvSpPr txBox="1">
            <a:spLocks/>
          </p:cNvSpPr>
          <p:nvPr/>
        </p:nvSpPr>
        <p:spPr>
          <a:xfrm>
            <a:off x="323528" y="1484784"/>
            <a:ext cx="8496944" cy="11521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3200" b="1" u="sng" kern="0" dirty="0" smtClean="0"/>
              <a:t>Entwicklung der Straßenunterhaltung</a:t>
            </a:r>
            <a:r>
              <a:rPr lang="de-DE" sz="3200" b="1" kern="0" dirty="0" smtClean="0"/>
              <a:t>:</a:t>
            </a:r>
            <a:r>
              <a:rPr lang="de-DE" b="1" kern="0" dirty="0" smtClean="0"/>
              <a:t/>
            </a:r>
            <a:br>
              <a:rPr lang="de-DE" b="1" kern="0" dirty="0" smtClean="0"/>
            </a:br>
            <a:endParaRPr lang="de-DE" kern="0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479715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Es wurden die Mittel für die Straßenunterhaltung und den Winterdienst insgesamt erhöht. Im Ergebnis 2013 wurde der überplanmäßige Bedarf bereits berücksichtigt. 2014 wurden die Mittel für Unterhaltung weiter aufgestockt.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9970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95288" y="1340768"/>
            <a:ext cx="54553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u="sng" dirty="0" smtClean="0">
                <a:solidFill>
                  <a:srgbClr val="000000"/>
                </a:solidFill>
              </a:rPr>
              <a:t>Plandaten </a:t>
            </a:r>
            <a:r>
              <a:rPr lang="de-DE" altLang="de-DE" b="1" u="sng" dirty="0">
                <a:solidFill>
                  <a:srgbClr val="000000"/>
                </a:solidFill>
              </a:rPr>
              <a:t>zum Haushalt 2014 – </a:t>
            </a:r>
            <a:r>
              <a:rPr lang="de-DE" altLang="de-DE" b="1" u="sng" dirty="0" smtClean="0">
                <a:solidFill>
                  <a:srgbClr val="000000"/>
                </a:solidFill>
              </a:rPr>
              <a:t>Investitionen (1)</a:t>
            </a:r>
            <a:endParaRPr lang="de-DE" altLang="de-DE" b="1" u="sng" dirty="0">
              <a:solidFill>
                <a:srgbClr val="000000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19881"/>
              </p:ext>
            </p:extLst>
          </p:nvPr>
        </p:nvGraphicFramePr>
        <p:xfrm>
          <a:off x="467544" y="1772816"/>
          <a:ext cx="8230369" cy="4333007"/>
        </p:xfrm>
        <a:graphic>
          <a:graphicData uri="http://schemas.openxmlformats.org/drawingml/2006/table">
            <a:tbl>
              <a:tblPr/>
              <a:tblGrid>
                <a:gridCol w="2033821"/>
                <a:gridCol w="5040021"/>
                <a:gridCol w="1156527"/>
              </a:tblGrid>
              <a:tr h="255665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investive Auszahlungen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Kurzbeschreibungen der Maßnahmen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10.361.700 </a:t>
                      </a:r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79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davon</a:t>
                      </a:r>
                    </a:p>
                  </a:txBody>
                  <a:tcPr marL="7304" marR="7304" marT="73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566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Straßenbaumaßnahmen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Planungskosten, Einzelmaßnahmen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941.000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99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Hochbaumaßnahmen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Ratsgymnasium (Aufzug), Astrid-Lindgren-Schule (Erweiterung), IWB (Vermögenserwerb in Schulen), Büro- und Funktionsfläche (Verwaltungsgebäude)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4.062.000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6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Schulausstattungen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Fachunterrichtsräume, technische Ausstattungen, sonstiges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1.674.900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6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Krankenhausumlage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Pflichtleistung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1.355.600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996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Sonstiges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EDV (Software, Server), FD 16 (Schlauchwagen), FD 17 (</a:t>
                      </a:r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Messfahrzeug</a:t>
                      </a:r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FBL 2 (Klimaschutz), </a:t>
                      </a:r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FD 34 </a:t>
                      </a:r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(investive KiTa-Förderung), Kreisschulbaukasse, </a:t>
                      </a:r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FD 25 </a:t>
                      </a:r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(Fahrzeuge, Geräte</a:t>
                      </a:r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Kauf </a:t>
                      </a:r>
                      <a:r>
                        <a:rPr lang="de-DE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BBg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2.261.400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6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Versorgungsrücklage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66.800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6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abzüglich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-2.549.200</a:t>
                      </a:r>
                      <a:endParaRPr lang="de-D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investive Einzahlungen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884">
                <a:tc>
                  <a:txBody>
                    <a:bodyPr/>
                    <a:lstStyle/>
                    <a:p>
                      <a:pPr algn="l" fontAlgn="b"/>
                      <a:endParaRPr lang="de-DE" sz="1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84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Kreditbedarf 2014 (ohne Versorgungsrücklage)</a:t>
                      </a:r>
                      <a:endParaRPr lang="de-DE" sz="17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04" marR="7304" marT="73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7.745.700 </a:t>
                      </a:r>
                      <a:r>
                        <a:rPr lang="de-D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304" marR="7304" marT="730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6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93537"/>
              </p:ext>
            </p:extLst>
          </p:nvPr>
        </p:nvGraphicFramePr>
        <p:xfrm>
          <a:off x="611560" y="2204864"/>
          <a:ext cx="7666037" cy="1703916"/>
        </p:xfrm>
        <a:graphic>
          <a:graphicData uri="http://schemas.openxmlformats.org/drawingml/2006/table">
            <a:tbl>
              <a:tblPr/>
              <a:tblGrid>
                <a:gridCol w="6241070"/>
                <a:gridCol w="1424967"/>
              </a:tblGrid>
              <a:tr h="4259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Restabwicklung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9" marR="7859" marT="785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00.000 </a:t>
                      </a:r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</a:t>
                      </a:r>
                    </a:p>
                  </a:txBody>
                  <a:tcPr marL="7859" marR="7859" marT="785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59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Planungskosten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9" marR="7859" marT="785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141.000 €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9" marR="7859" marT="785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59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l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Sonstiges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9" marR="7859" marT="785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de-DE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300.000 €</a:t>
                      </a:r>
                      <a:endParaRPr lang="de-DE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9" marR="7859" marT="785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59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Gesamt: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59" marR="7859" marT="785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941.000 €</a:t>
                      </a:r>
                    </a:p>
                  </a:txBody>
                  <a:tcPr marL="7859" marR="7859" marT="7857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54553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u="sng" dirty="0" smtClean="0">
                <a:solidFill>
                  <a:srgbClr val="000000"/>
                </a:solidFill>
              </a:rPr>
              <a:t>Plandaten </a:t>
            </a:r>
            <a:r>
              <a:rPr lang="de-DE" altLang="de-DE" b="1" u="sng" dirty="0">
                <a:solidFill>
                  <a:srgbClr val="000000"/>
                </a:solidFill>
              </a:rPr>
              <a:t>zum Haushalt 2014 – </a:t>
            </a:r>
            <a:r>
              <a:rPr lang="de-DE" altLang="de-DE" b="1" u="sng" dirty="0" smtClean="0">
                <a:solidFill>
                  <a:srgbClr val="000000"/>
                </a:solidFill>
              </a:rPr>
              <a:t>Investitionen (2)</a:t>
            </a:r>
          </a:p>
          <a:p>
            <a:pPr eaLnBrk="1" hangingPunct="1"/>
            <a:r>
              <a:rPr lang="de-DE" altLang="de-DE" b="1" u="sng" dirty="0" smtClean="0">
                <a:solidFill>
                  <a:srgbClr val="000000"/>
                </a:solidFill>
              </a:rPr>
              <a:t>Straßenbaumaßnahmen</a:t>
            </a:r>
            <a:endParaRPr lang="de-DE" altLang="de-DE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7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885572"/>
              </p:ext>
            </p:extLst>
          </p:nvPr>
        </p:nvGraphicFramePr>
        <p:xfrm>
          <a:off x="611560" y="980728"/>
          <a:ext cx="79928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41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685838"/>
              </p:ext>
            </p:extLst>
          </p:nvPr>
        </p:nvGraphicFramePr>
        <p:xfrm>
          <a:off x="251520" y="2156263"/>
          <a:ext cx="8435975" cy="2802732"/>
        </p:xfrm>
        <a:graphic>
          <a:graphicData uri="http://schemas.openxmlformats.org/drawingml/2006/table">
            <a:tbl>
              <a:tblPr/>
              <a:tblGrid>
                <a:gridCol w="6650616"/>
                <a:gridCol w="1785359"/>
              </a:tblGrid>
              <a:tr h="467122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Restfinanzierung Erweiterung Astrid-Lindgren-Schule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2.600.000 €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7122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Restfinanzierung Anbau Kreishaus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1.300.000 €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7122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Fahrstuhl und Mobiliar Aula Ratsgymnasium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100.000 €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7122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Fahrstuhl und Mobiliar Aula IGS Lengede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50.000 €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7122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Doppelgarage Fahrzeug Jugendfeuerwehr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12.000 €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7122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Gesamt: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4.062.000 €</a:t>
                      </a:r>
                    </a:p>
                  </a:txBody>
                  <a:tcPr marL="8972" marR="8972" marT="897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54553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u="sng" dirty="0" smtClean="0">
                <a:solidFill>
                  <a:srgbClr val="000000"/>
                </a:solidFill>
              </a:rPr>
              <a:t>Plandaten </a:t>
            </a:r>
            <a:r>
              <a:rPr lang="de-DE" altLang="de-DE" b="1" u="sng" dirty="0">
                <a:solidFill>
                  <a:srgbClr val="000000"/>
                </a:solidFill>
              </a:rPr>
              <a:t>zum Haushalt 2014 – </a:t>
            </a:r>
            <a:r>
              <a:rPr lang="de-DE" altLang="de-DE" b="1" u="sng" dirty="0" smtClean="0">
                <a:solidFill>
                  <a:srgbClr val="000000"/>
                </a:solidFill>
              </a:rPr>
              <a:t>Investitionen (3)</a:t>
            </a:r>
          </a:p>
          <a:p>
            <a:pPr eaLnBrk="1" hangingPunct="1"/>
            <a:r>
              <a:rPr lang="de-DE" altLang="de-DE" b="1" u="sng" dirty="0" smtClean="0">
                <a:solidFill>
                  <a:srgbClr val="000000"/>
                </a:solidFill>
              </a:rPr>
              <a:t>Hochbaumaßnahmen</a:t>
            </a:r>
            <a:endParaRPr lang="de-DE" altLang="de-DE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70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34832"/>
              </p:ext>
            </p:extLst>
          </p:nvPr>
        </p:nvGraphicFramePr>
        <p:xfrm>
          <a:off x="467544" y="2348880"/>
          <a:ext cx="8229600" cy="2583390"/>
        </p:xfrm>
        <a:graphic>
          <a:graphicData uri="http://schemas.openxmlformats.org/drawingml/2006/table">
            <a:tbl>
              <a:tblPr/>
              <a:tblGrid>
                <a:gridCol w="6487917"/>
                <a:gridCol w="1741683"/>
              </a:tblGrid>
              <a:tr h="43056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Chemieräume Gymnasium am Silberkamp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260.000 €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56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Upgrade Windows-Lizenzen für Schulen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97.400 €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56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EDV-Ausstattungen an Schulen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226.500 €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56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Ausstattung Klassenräume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656.000 €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565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Ausstattung Klassenräume BBS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435.000 €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565"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Gesamt: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1.674.900 €</a:t>
                      </a:r>
                    </a:p>
                  </a:txBody>
                  <a:tcPr marL="8971" marR="8971" marT="89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288" y="1484313"/>
            <a:ext cx="54553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u="sng" dirty="0" smtClean="0">
                <a:solidFill>
                  <a:srgbClr val="000000"/>
                </a:solidFill>
              </a:rPr>
              <a:t>Plandaten </a:t>
            </a:r>
            <a:r>
              <a:rPr lang="de-DE" altLang="de-DE" b="1" u="sng" dirty="0">
                <a:solidFill>
                  <a:srgbClr val="000000"/>
                </a:solidFill>
              </a:rPr>
              <a:t>zum Haushalt 2014 – </a:t>
            </a:r>
            <a:r>
              <a:rPr lang="de-DE" altLang="de-DE" b="1" u="sng" dirty="0" smtClean="0">
                <a:solidFill>
                  <a:srgbClr val="000000"/>
                </a:solidFill>
              </a:rPr>
              <a:t>Investitionen (4)</a:t>
            </a:r>
          </a:p>
          <a:p>
            <a:pPr eaLnBrk="1" hangingPunct="1"/>
            <a:r>
              <a:rPr lang="de-DE" altLang="de-DE" b="1" u="sng" dirty="0" smtClean="0">
                <a:solidFill>
                  <a:srgbClr val="000000"/>
                </a:solidFill>
              </a:rPr>
              <a:t>Schulausstattung</a:t>
            </a:r>
            <a:endParaRPr lang="de-DE" altLang="de-DE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69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07704" y="1488133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u="sng" dirty="0" smtClean="0">
                <a:solidFill>
                  <a:srgbClr val="000000"/>
                </a:solidFill>
              </a:rPr>
              <a:t>Stellenplan 2014</a:t>
            </a:r>
            <a:endParaRPr lang="de-DE" sz="2400" b="1" u="sng" dirty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051720" y="2204864"/>
            <a:ext cx="56886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u="sng" dirty="0" smtClean="0">
                <a:solidFill>
                  <a:srgbClr val="000000"/>
                </a:solidFill>
              </a:rPr>
              <a:t>Verwaltungsvorschlag:</a:t>
            </a:r>
            <a:endParaRPr lang="de-DE" b="1" u="sng" dirty="0">
              <a:solidFill>
                <a:srgbClr val="000000"/>
              </a:solidFill>
            </a:endParaRPr>
          </a:p>
          <a:p>
            <a:r>
              <a:rPr lang="de-DE" b="1" dirty="0" smtClean="0">
                <a:solidFill>
                  <a:srgbClr val="000000"/>
                </a:solidFill>
              </a:rPr>
              <a:t>Fachbereich </a:t>
            </a:r>
            <a:r>
              <a:rPr lang="de-DE" b="1" dirty="0">
                <a:solidFill>
                  <a:srgbClr val="000000"/>
                </a:solidFill>
              </a:rPr>
              <a:t>1: </a:t>
            </a:r>
            <a:r>
              <a:rPr lang="de-DE" dirty="0">
                <a:solidFill>
                  <a:srgbClr val="000000"/>
                </a:solidFill>
              </a:rPr>
              <a:t>	</a:t>
            </a:r>
            <a:r>
              <a:rPr lang="de-DE" dirty="0" smtClean="0">
                <a:solidFill>
                  <a:srgbClr val="000000"/>
                </a:solidFill>
              </a:rPr>
              <a:t>		</a:t>
            </a:r>
            <a:r>
              <a:rPr lang="de-DE" b="1" dirty="0" smtClean="0">
                <a:solidFill>
                  <a:srgbClr val="000000"/>
                </a:solidFill>
              </a:rPr>
              <a:t>1,50 </a:t>
            </a:r>
            <a:r>
              <a:rPr lang="de-DE" b="1" dirty="0">
                <a:solidFill>
                  <a:srgbClr val="000000"/>
                </a:solidFill>
              </a:rPr>
              <a:t>Stellen </a:t>
            </a:r>
            <a:r>
              <a:rPr lang="de-DE" dirty="0">
                <a:solidFill>
                  <a:srgbClr val="000000"/>
                </a:solidFill>
              </a:rPr>
              <a:t>	</a:t>
            </a:r>
          </a:p>
          <a:p>
            <a:r>
              <a:rPr lang="de-DE" b="1" dirty="0">
                <a:solidFill>
                  <a:srgbClr val="000000"/>
                </a:solidFill>
              </a:rPr>
              <a:t>Fachbereich 2: </a:t>
            </a:r>
            <a:r>
              <a:rPr lang="de-DE" dirty="0">
                <a:solidFill>
                  <a:srgbClr val="000000"/>
                </a:solidFill>
              </a:rPr>
              <a:t>	 </a:t>
            </a:r>
            <a:r>
              <a:rPr lang="de-DE" dirty="0" smtClean="0">
                <a:solidFill>
                  <a:srgbClr val="000000"/>
                </a:solidFill>
              </a:rPr>
              <a:t>         	           </a:t>
            </a:r>
            <a:r>
              <a:rPr lang="de-DE" b="1" dirty="0" smtClean="0">
                <a:solidFill>
                  <a:srgbClr val="000000"/>
                </a:solidFill>
              </a:rPr>
              <a:t>-</a:t>
            </a:r>
            <a:r>
              <a:rPr lang="de-DE" dirty="0" smtClean="0">
                <a:solidFill>
                  <a:srgbClr val="000000"/>
                </a:solidFill>
              </a:rPr>
              <a:t>	</a:t>
            </a:r>
            <a:r>
              <a:rPr lang="de-DE" b="1" dirty="0" smtClean="0">
                <a:solidFill>
                  <a:srgbClr val="000000"/>
                </a:solidFill>
              </a:rPr>
              <a:t>4,24 </a:t>
            </a:r>
            <a:r>
              <a:rPr lang="de-DE" b="1" dirty="0">
                <a:solidFill>
                  <a:srgbClr val="000000"/>
                </a:solidFill>
              </a:rPr>
              <a:t>Stellen </a:t>
            </a:r>
            <a:r>
              <a:rPr lang="de-DE" dirty="0">
                <a:solidFill>
                  <a:srgbClr val="000000"/>
                </a:solidFill>
              </a:rPr>
              <a:t>	</a:t>
            </a:r>
          </a:p>
          <a:p>
            <a:r>
              <a:rPr lang="de-DE" b="1" dirty="0">
                <a:solidFill>
                  <a:srgbClr val="000000"/>
                </a:solidFill>
              </a:rPr>
              <a:t>Fachbereich 3: </a:t>
            </a:r>
            <a:r>
              <a:rPr lang="de-DE" b="1" dirty="0" smtClean="0">
                <a:solidFill>
                  <a:srgbClr val="000000"/>
                </a:solidFill>
              </a:rPr>
              <a:t>   </a:t>
            </a:r>
            <a:r>
              <a:rPr lang="de-DE" dirty="0">
                <a:solidFill>
                  <a:srgbClr val="000000"/>
                </a:solidFill>
              </a:rPr>
              <a:t>	</a:t>
            </a:r>
            <a:r>
              <a:rPr lang="de-DE" dirty="0" smtClean="0">
                <a:solidFill>
                  <a:srgbClr val="000000"/>
                </a:solidFill>
              </a:rPr>
              <a:t>	</a:t>
            </a:r>
            <a:r>
              <a:rPr lang="de-DE" b="1" dirty="0" smtClean="0">
                <a:solidFill>
                  <a:srgbClr val="000000"/>
                </a:solidFill>
              </a:rPr>
              <a:t>2,25 </a:t>
            </a:r>
            <a:r>
              <a:rPr lang="de-DE" b="1" dirty="0">
                <a:solidFill>
                  <a:srgbClr val="000000"/>
                </a:solidFill>
              </a:rPr>
              <a:t>Stellen </a:t>
            </a:r>
            <a:r>
              <a:rPr lang="de-DE" dirty="0">
                <a:solidFill>
                  <a:srgbClr val="000000"/>
                </a:solidFill>
              </a:rPr>
              <a:t>	</a:t>
            </a:r>
          </a:p>
          <a:p>
            <a:r>
              <a:rPr lang="de-DE" b="1" dirty="0">
                <a:solidFill>
                  <a:srgbClr val="000000"/>
                </a:solidFill>
              </a:rPr>
              <a:t>Ausbildung: </a:t>
            </a:r>
            <a:r>
              <a:rPr lang="de-DE" b="1" dirty="0" smtClean="0">
                <a:solidFill>
                  <a:srgbClr val="000000"/>
                </a:solidFill>
              </a:rPr>
              <a:t>                  	           -	2,00 </a:t>
            </a:r>
            <a:r>
              <a:rPr lang="de-DE" b="1" dirty="0">
                <a:solidFill>
                  <a:srgbClr val="000000"/>
                </a:solidFill>
              </a:rPr>
              <a:t>Stellen </a:t>
            </a:r>
            <a:endParaRPr lang="de-DE" dirty="0">
              <a:solidFill>
                <a:srgbClr val="000000"/>
              </a:solidFill>
            </a:endParaRPr>
          </a:p>
          <a:p>
            <a:r>
              <a:rPr lang="de-DE" b="1" dirty="0" smtClean="0">
                <a:solidFill>
                  <a:srgbClr val="000000"/>
                </a:solidFill>
              </a:rPr>
              <a:t>Leerstellen </a:t>
            </a:r>
            <a:r>
              <a:rPr lang="de-DE" dirty="0">
                <a:solidFill>
                  <a:srgbClr val="000000"/>
                </a:solidFill>
              </a:rPr>
              <a:t>	</a:t>
            </a:r>
            <a:r>
              <a:rPr lang="de-DE" dirty="0" smtClean="0">
                <a:solidFill>
                  <a:srgbClr val="000000"/>
                </a:solidFill>
              </a:rPr>
              <a:t>		</a:t>
            </a:r>
            <a:r>
              <a:rPr lang="de-DE" b="1" dirty="0" smtClean="0">
                <a:solidFill>
                  <a:srgbClr val="000000"/>
                </a:solidFill>
              </a:rPr>
              <a:t>2,95 </a:t>
            </a:r>
            <a:r>
              <a:rPr lang="de-DE" b="1" dirty="0">
                <a:solidFill>
                  <a:srgbClr val="000000"/>
                </a:solidFill>
              </a:rPr>
              <a:t>Stellen </a:t>
            </a:r>
            <a:r>
              <a:rPr lang="de-DE" dirty="0">
                <a:solidFill>
                  <a:srgbClr val="000000"/>
                </a:solidFill>
              </a:rPr>
              <a:t>	</a:t>
            </a:r>
          </a:p>
          <a:p>
            <a:r>
              <a:rPr lang="de-DE" b="1" u="sng" dirty="0">
                <a:solidFill>
                  <a:srgbClr val="000000"/>
                </a:solidFill>
              </a:rPr>
              <a:t>Personalüberlassung A+B </a:t>
            </a:r>
            <a:r>
              <a:rPr lang="de-DE" b="1" u="sng" dirty="0" smtClean="0">
                <a:solidFill>
                  <a:srgbClr val="000000"/>
                </a:solidFill>
              </a:rPr>
              <a:t>         -	0,46 </a:t>
            </a:r>
            <a:r>
              <a:rPr lang="de-DE" b="1" u="sng" dirty="0">
                <a:solidFill>
                  <a:srgbClr val="000000"/>
                </a:solidFill>
              </a:rPr>
              <a:t>Stellen </a:t>
            </a:r>
            <a:endParaRPr lang="de-DE" u="sng" dirty="0">
              <a:solidFill>
                <a:srgbClr val="000000"/>
              </a:solidFill>
            </a:endParaRPr>
          </a:p>
          <a:p>
            <a:r>
              <a:rPr lang="de-DE" b="1" dirty="0" smtClean="0">
                <a:solidFill>
                  <a:srgbClr val="000000"/>
                </a:solidFill>
              </a:rPr>
              <a:t>Saldo </a:t>
            </a:r>
            <a:r>
              <a:rPr lang="de-DE" b="1" dirty="0">
                <a:solidFill>
                  <a:srgbClr val="000000"/>
                </a:solidFill>
              </a:rPr>
              <a:t>für den </a:t>
            </a:r>
            <a:r>
              <a:rPr lang="de-DE" b="1" dirty="0" smtClean="0">
                <a:solidFill>
                  <a:srgbClr val="000000"/>
                </a:solidFill>
              </a:rPr>
              <a:t>Stellenplan: 	0,00 </a:t>
            </a:r>
            <a:r>
              <a:rPr lang="de-DE" b="1" dirty="0">
                <a:solidFill>
                  <a:srgbClr val="000000"/>
                </a:solidFill>
              </a:rPr>
              <a:t>Stellen </a:t>
            </a:r>
            <a:r>
              <a:rPr lang="de-DE" dirty="0">
                <a:solidFill>
                  <a:srgbClr val="000000"/>
                </a:solidFill>
              </a:rPr>
              <a:t>	</a:t>
            </a:r>
            <a:endParaRPr lang="de-DE" dirty="0" smtClean="0">
              <a:solidFill>
                <a:srgbClr val="000000"/>
              </a:solidFill>
            </a:endParaRPr>
          </a:p>
          <a:p>
            <a:endParaRPr lang="de-DE" dirty="0">
              <a:solidFill>
                <a:srgbClr val="000000"/>
              </a:solidFill>
            </a:endParaRPr>
          </a:p>
          <a:p>
            <a:r>
              <a:rPr lang="de-DE" b="1" u="sng" dirty="0" smtClean="0">
                <a:solidFill>
                  <a:srgbClr val="000000"/>
                </a:solidFill>
              </a:rPr>
              <a:t>Schulsozialarbeit (FB 1)		4,00 Stellen</a:t>
            </a:r>
          </a:p>
          <a:p>
            <a:endParaRPr lang="de-DE" dirty="0">
              <a:solidFill>
                <a:srgbClr val="000000"/>
              </a:solidFill>
            </a:endParaRPr>
          </a:p>
          <a:p>
            <a:r>
              <a:rPr lang="de-DE" b="1" dirty="0" smtClean="0">
                <a:solidFill>
                  <a:srgbClr val="000000"/>
                </a:solidFill>
              </a:rPr>
              <a:t>Neuer Saldo </a:t>
            </a:r>
            <a:r>
              <a:rPr lang="de-DE" b="1" dirty="0">
                <a:solidFill>
                  <a:srgbClr val="000000"/>
                </a:solidFill>
              </a:rPr>
              <a:t>für den Stellenplan: 	</a:t>
            </a:r>
            <a:r>
              <a:rPr lang="de-DE" b="1" dirty="0" smtClean="0">
                <a:solidFill>
                  <a:srgbClr val="000000"/>
                </a:solidFill>
              </a:rPr>
              <a:t>4,00 </a:t>
            </a:r>
            <a:r>
              <a:rPr lang="de-DE" b="1" dirty="0">
                <a:solidFill>
                  <a:srgbClr val="000000"/>
                </a:solidFill>
              </a:rPr>
              <a:t>Stellen</a:t>
            </a:r>
            <a:endParaRPr lang="de-DE" dirty="0" smtClean="0">
              <a:solidFill>
                <a:srgbClr val="000000"/>
              </a:solidFill>
            </a:endParaRPr>
          </a:p>
          <a:p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8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1412776"/>
            <a:ext cx="9144000" cy="2232025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3200" b="1" u="sng" kern="0" dirty="0" smtClean="0">
                <a:solidFill>
                  <a:srgbClr val="000000"/>
                </a:solidFill>
              </a:rPr>
              <a:t>Ergebnishaushalt – Ansätze für die Zuführungen in die Überschussrücklagen (Finanzplanung)</a:t>
            </a:r>
            <a:br>
              <a:rPr lang="de-DE" sz="3200" b="1" u="sng" kern="0" dirty="0" smtClean="0">
                <a:solidFill>
                  <a:srgbClr val="000000"/>
                </a:solidFill>
              </a:rPr>
            </a:br>
            <a:r>
              <a:rPr lang="de-DE" sz="2400" kern="0" dirty="0" smtClean="0">
                <a:solidFill>
                  <a:srgbClr val="000000"/>
                </a:solidFill>
              </a:rPr>
              <a:t>(unter Berücksichtigung der Orientierungsdaten des Landes und möglicher Veränderungen durch SK, PK, </a:t>
            </a:r>
            <a:r>
              <a:rPr lang="de-DE" sz="2400" kern="0" dirty="0" err="1" smtClean="0">
                <a:solidFill>
                  <a:srgbClr val="000000"/>
                </a:solidFill>
              </a:rPr>
              <a:t>EnergieK</a:t>
            </a:r>
            <a:r>
              <a:rPr lang="de-DE" sz="2400" kern="0" dirty="0" smtClean="0">
                <a:solidFill>
                  <a:srgbClr val="000000"/>
                </a:solidFill>
              </a:rPr>
              <a:t>, Zinsen)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15616" y="3789040"/>
            <a:ext cx="6551612" cy="25209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de-DE" kern="0" dirty="0" smtClean="0">
                <a:solidFill>
                  <a:srgbClr val="000000"/>
                </a:solidFill>
              </a:rPr>
              <a:t>Ansatz 2014:		  4.667.300 €</a:t>
            </a:r>
          </a:p>
          <a:p>
            <a:pPr eaLnBrk="1" hangingPunct="1">
              <a:defRPr/>
            </a:pPr>
            <a:r>
              <a:rPr lang="de-DE" kern="0" dirty="0" smtClean="0">
                <a:solidFill>
                  <a:srgbClr val="000000"/>
                </a:solidFill>
              </a:rPr>
              <a:t>Ansatz 2015:		  2.775.900 €</a:t>
            </a:r>
          </a:p>
          <a:p>
            <a:pPr eaLnBrk="1" hangingPunct="1">
              <a:defRPr/>
            </a:pPr>
            <a:r>
              <a:rPr lang="de-DE" kern="0" dirty="0" smtClean="0">
                <a:solidFill>
                  <a:srgbClr val="000000"/>
                </a:solidFill>
              </a:rPr>
              <a:t>Ansatz 2016:		  4.721.700 €</a:t>
            </a:r>
          </a:p>
          <a:p>
            <a:pPr eaLnBrk="1" hangingPunct="1">
              <a:defRPr/>
            </a:pPr>
            <a:r>
              <a:rPr lang="de-DE" kern="0" dirty="0" smtClean="0">
                <a:solidFill>
                  <a:srgbClr val="000000"/>
                </a:solidFill>
              </a:rPr>
              <a:t>Ansatz 2017:		  5.329.400 €</a:t>
            </a:r>
          </a:p>
        </p:txBody>
      </p:sp>
    </p:spTree>
    <p:extLst>
      <p:ext uri="{BB962C8B-B14F-4D97-AF65-F5344CB8AC3E}">
        <p14:creationId xmlns:p14="http://schemas.microsoft.com/office/powerpoint/2010/main" val="3408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729516"/>
              </p:ext>
            </p:extLst>
          </p:nvPr>
        </p:nvGraphicFramePr>
        <p:xfrm>
          <a:off x="179512" y="1412776"/>
          <a:ext cx="8818190" cy="48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952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720080"/>
          </a:xfrm>
        </p:spPr>
        <p:txBody>
          <a:bodyPr/>
          <a:lstStyle/>
          <a:p>
            <a:r>
              <a:rPr lang="de-DE" sz="3200" b="1" u="sng" dirty="0"/>
              <a:t>Risiken der Haushaltsplanung 2014</a:t>
            </a:r>
            <a:r>
              <a:rPr lang="de-DE" sz="3200" b="1" dirty="0"/>
              <a:t>: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848872" cy="4104456"/>
          </a:xfrm>
        </p:spPr>
        <p:txBody>
          <a:bodyPr/>
          <a:lstStyle/>
          <a:p>
            <a:pPr marL="342900" indent="-342900" algn="l" fontAlgn="b">
              <a:buFont typeface="Arial" panose="020B0604020202020204" pitchFamily="34" charset="0"/>
              <a:buChar char="•"/>
            </a:pPr>
            <a:r>
              <a:rPr lang="de-DE" sz="2400" b="1" dirty="0" smtClean="0"/>
              <a:t>Insgesamt </a:t>
            </a:r>
            <a:r>
              <a:rPr lang="de-DE" sz="2400" b="1" dirty="0"/>
              <a:t>eine ziemlich knappe Kalkulation des Haushalts 2014 </a:t>
            </a:r>
            <a:r>
              <a:rPr lang="de-DE" sz="2400" b="1" dirty="0" smtClean="0"/>
              <a:t>(</a:t>
            </a:r>
            <a:r>
              <a:rPr lang="de-DE" sz="2400" b="1" dirty="0"/>
              <a:t>bei den Planungen sind einige drastische Kürzungen erfolgt</a:t>
            </a:r>
            <a:r>
              <a:rPr lang="de-DE" sz="2400" b="1" dirty="0" smtClean="0"/>
              <a:t>)</a:t>
            </a:r>
          </a:p>
          <a:p>
            <a:pPr marL="342900" indent="-342900" algn="l" fontAlgn="b">
              <a:buFont typeface="Arial" panose="020B0604020202020204" pitchFamily="34" charset="0"/>
              <a:buChar char="•"/>
            </a:pPr>
            <a:r>
              <a:rPr lang="de-DE" sz="2400" b="1" dirty="0"/>
              <a:t>Entwicklung der </a:t>
            </a:r>
            <a:r>
              <a:rPr lang="de-DE" sz="2400" b="1" dirty="0" smtClean="0"/>
              <a:t>Energiekosten</a:t>
            </a:r>
          </a:p>
          <a:p>
            <a:pPr marL="342900" indent="-342900" algn="l" fontAlgn="b">
              <a:buFont typeface="Arial" panose="020B0604020202020204" pitchFamily="34" charset="0"/>
              <a:buChar char="•"/>
            </a:pPr>
            <a:r>
              <a:rPr lang="de-DE" sz="2400" b="1" dirty="0" smtClean="0"/>
              <a:t>Entwicklung </a:t>
            </a:r>
            <a:r>
              <a:rPr lang="de-DE" sz="2400" b="1" dirty="0"/>
              <a:t>der Aufwendungen für Unterhaltung und </a:t>
            </a:r>
            <a:r>
              <a:rPr lang="de-DE" sz="2400" b="1" dirty="0" smtClean="0"/>
              <a:t>Instandsetzung der Kreisstraßen</a:t>
            </a:r>
          </a:p>
          <a:p>
            <a:pPr marL="342900" indent="-342900" algn="l" fontAlgn="b">
              <a:buFont typeface="Arial" panose="020B0604020202020204" pitchFamily="34" charset="0"/>
              <a:buChar char="•"/>
            </a:pPr>
            <a:r>
              <a:rPr lang="de-DE" sz="2400" b="1" dirty="0" smtClean="0"/>
              <a:t>Entwicklung </a:t>
            </a:r>
            <a:r>
              <a:rPr lang="de-DE" sz="2400" b="1" dirty="0"/>
              <a:t>der ALG </a:t>
            </a:r>
            <a:r>
              <a:rPr lang="de-DE" sz="2400" b="1" dirty="0" smtClean="0"/>
              <a:t>II-Empfänger</a:t>
            </a:r>
          </a:p>
          <a:p>
            <a:pPr marL="342900" indent="-342900" algn="l" fontAlgn="b">
              <a:buFont typeface="Arial" panose="020B0604020202020204" pitchFamily="34" charset="0"/>
              <a:buChar char="•"/>
            </a:pPr>
            <a:r>
              <a:rPr lang="de-DE" sz="2400" b="1" kern="1200" dirty="0">
                <a:solidFill>
                  <a:schemeClr val="dk1"/>
                </a:solidFill>
              </a:rPr>
              <a:t>Entwicklung der Kosten der </a:t>
            </a:r>
            <a:r>
              <a:rPr lang="de-DE" sz="2400" b="1" kern="1200" dirty="0" smtClean="0">
                <a:solidFill>
                  <a:schemeClr val="dk1"/>
                </a:solidFill>
              </a:rPr>
              <a:t>Unterkunft</a:t>
            </a:r>
          </a:p>
          <a:p>
            <a:pPr marL="342900" indent="-342900" algn="l" fontAlgn="b">
              <a:buFont typeface="Arial" panose="020B0604020202020204" pitchFamily="34" charset="0"/>
              <a:buChar char="•"/>
            </a:pPr>
            <a:r>
              <a:rPr lang="de-DE" sz="2400" b="1" kern="1200" dirty="0">
                <a:solidFill>
                  <a:schemeClr val="dk1"/>
                </a:solidFill>
              </a:rPr>
              <a:t>Entwicklung der </a:t>
            </a:r>
            <a:r>
              <a:rPr lang="de-DE" sz="2400" b="1" kern="1200" dirty="0" smtClean="0">
                <a:solidFill>
                  <a:schemeClr val="dk1"/>
                </a:solidFill>
              </a:rPr>
              <a:t>Jugendhilfekosten</a:t>
            </a:r>
          </a:p>
          <a:p>
            <a:pPr marL="342900" indent="-342900" algn="l" eaLnBrk="1" fontAlgn="b" hangingPunct="1">
              <a:buFont typeface="Arial" panose="020B0604020202020204" pitchFamily="34" charset="0"/>
              <a:buChar char="•"/>
            </a:pPr>
            <a:r>
              <a:rPr lang="de-DE" sz="2400" b="1" kern="1200" dirty="0" smtClean="0">
                <a:solidFill>
                  <a:schemeClr val="dk1"/>
                </a:solidFill>
              </a:rPr>
              <a:t>Entwicklung </a:t>
            </a:r>
            <a:r>
              <a:rPr lang="de-DE" sz="2400" b="1" kern="1200" dirty="0">
                <a:solidFill>
                  <a:schemeClr val="dk1"/>
                </a:solidFill>
              </a:rPr>
              <a:t>der Aufwendungen für Asylbewerber</a:t>
            </a:r>
          </a:p>
          <a:p>
            <a:pPr marL="342900" indent="-342900" algn="l" fontAlgn="b">
              <a:buFontTx/>
              <a:buChar char="-"/>
            </a:pPr>
            <a:endParaRPr lang="de-DE" sz="2400" b="1" dirty="0" smtClean="0"/>
          </a:p>
          <a:p>
            <a:pPr marL="342900" indent="-342900" algn="l" fontAlgn="b">
              <a:buFontTx/>
              <a:buChar char="-"/>
            </a:pPr>
            <a:endParaRPr lang="de-DE" sz="2400" b="1" dirty="0"/>
          </a:p>
          <a:p>
            <a:pPr marL="342900" indent="-342900" algn="l" fontAlgn="b">
              <a:buFontTx/>
              <a:buChar char="-"/>
            </a:pPr>
            <a:endParaRPr lang="de-DE" sz="2400" b="1" dirty="0"/>
          </a:p>
          <a:p>
            <a:pPr marL="342900" indent="-342900" algn="l" fontAlgn="b">
              <a:buFontTx/>
              <a:buChar char="-"/>
            </a:pPr>
            <a:endParaRPr lang="de-DE" sz="2400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8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1"/>
          <p:cNvSpPr txBox="1">
            <a:spLocks noChangeArrowheads="1"/>
          </p:cNvSpPr>
          <p:nvPr/>
        </p:nvSpPr>
        <p:spPr bwMode="auto">
          <a:xfrm>
            <a:off x="900113" y="2852738"/>
            <a:ext cx="72485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4800" b="1"/>
              <a:t>Vielen Dank</a:t>
            </a:r>
          </a:p>
          <a:p>
            <a:pPr algn="ctr" eaLnBrk="1" hangingPunct="1"/>
            <a:r>
              <a:rPr lang="de-DE" altLang="de-DE" sz="4800" b="1"/>
              <a:t>für Ihre Aufmerksamkeit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6156"/>
              </p:ext>
            </p:extLst>
          </p:nvPr>
        </p:nvGraphicFramePr>
        <p:xfrm>
          <a:off x="565348" y="2708920"/>
          <a:ext cx="80391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Arbeitsblatt" r:id="rId4" imgW="5476945" imgH="1381050" progId="Excel.Sheet.12">
                  <p:embed/>
                </p:oleObj>
              </mc:Choice>
              <mc:Fallback>
                <p:oleObj name="Arbeitsblatt" r:id="rId4" imgW="5476945" imgH="138105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48" y="2708920"/>
                        <a:ext cx="80391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el 1"/>
          <p:cNvSpPr txBox="1">
            <a:spLocks/>
          </p:cNvSpPr>
          <p:nvPr/>
        </p:nvSpPr>
        <p:spPr>
          <a:xfrm>
            <a:off x="323528" y="1484784"/>
            <a:ext cx="7772400" cy="11521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3200" b="1" u="sng" kern="0" dirty="0" smtClean="0"/>
              <a:t>Entwicklung der </a:t>
            </a:r>
            <a:r>
              <a:rPr lang="de-DE" sz="3200" b="1" u="sng" kern="0" dirty="0" err="1" smtClean="0"/>
              <a:t>doppischen</a:t>
            </a:r>
            <a:r>
              <a:rPr lang="de-DE" sz="3200" b="1" u="sng" kern="0" dirty="0" smtClean="0"/>
              <a:t> Haushaltsjahre</a:t>
            </a:r>
            <a:r>
              <a:rPr lang="de-DE" sz="3200" b="1" kern="0" dirty="0" smtClean="0"/>
              <a:t>:</a:t>
            </a:r>
            <a:r>
              <a:rPr lang="de-DE" b="1" kern="0" dirty="0" smtClean="0"/>
              <a:t/>
            </a:r>
            <a:br>
              <a:rPr lang="de-DE" b="1" kern="0" dirty="0" smtClean="0"/>
            </a:b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4844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 bwMode="auto">
          <a:xfrm>
            <a:off x="467544" y="1412875"/>
            <a:ext cx="8208912" cy="7199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600" b="1" dirty="0" smtClean="0"/>
              <a:t>Änderungsliste Ergebnishaushalt (1)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92274"/>
              </p:ext>
            </p:extLst>
          </p:nvPr>
        </p:nvGraphicFramePr>
        <p:xfrm>
          <a:off x="827584" y="2276872"/>
          <a:ext cx="7489825" cy="347468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24136"/>
                <a:gridCol w="3560578"/>
                <a:gridCol w="2705111"/>
              </a:tblGrid>
              <a:tr h="457107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Nr.</a:t>
                      </a:r>
                      <a:endParaRPr lang="de-DE" sz="2400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Bezeichnung</a:t>
                      </a:r>
                      <a:endParaRPr lang="de-DE" sz="2400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Veränderung in €</a:t>
                      </a:r>
                      <a:endParaRPr lang="de-DE" sz="2400" dirty="0"/>
                    </a:p>
                  </a:txBody>
                  <a:tcPr marL="91452" marR="91452" marT="45711" marB="45711"/>
                </a:tc>
              </a:tr>
              <a:tr h="2651218">
                <a:tc>
                  <a:txBody>
                    <a:bodyPr/>
                    <a:lstStyle/>
                    <a:p>
                      <a:endParaRPr lang="de-DE" sz="2400" dirty="0" smtClean="0"/>
                    </a:p>
                    <a:p>
                      <a:endParaRPr lang="de-DE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20 – 21</a:t>
                      </a:r>
                    </a:p>
                    <a:p>
                      <a:endParaRPr lang="de-DE" sz="2400" dirty="0" smtClean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r>
                        <a:rPr lang="de-DE" sz="2400" baseline="0" dirty="0" smtClean="0"/>
                        <a:t>Relevante Veränderungen:</a:t>
                      </a:r>
                    </a:p>
                    <a:p>
                      <a:r>
                        <a:rPr lang="de-DE" sz="2400" baseline="0" dirty="0" smtClean="0"/>
                        <a:t>Verbesserung Schlüsselzuweisung und Kreisumlage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Erlös aus Grundstücksverkauf</a:t>
                      </a:r>
                    </a:p>
                    <a:p>
                      <a:endParaRPr lang="de-DE" sz="2400" dirty="0"/>
                    </a:p>
                  </a:txBody>
                  <a:tcPr marL="91452" marR="91452" marT="45711" marB="45711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 </a:t>
                      </a:r>
                    </a:p>
                    <a:p>
                      <a:endParaRPr lang="de-DE" sz="2400" dirty="0" smtClean="0"/>
                    </a:p>
                    <a:p>
                      <a:r>
                        <a:rPr lang="de-DE" sz="2400" dirty="0" smtClean="0"/>
                        <a:t>3,9 Mio. </a:t>
                      </a:r>
                    </a:p>
                    <a:p>
                      <a:endParaRPr lang="de-DE" sz="2400" dirty="0" smtClean="0"/>
                    </a:p>
                    <a:p>
                      <a:endParaRPr lang="de-DE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0,79 Mio. </a:t>
                      </a:r>
                    </a:p>
                    <a:p>
                      <a:endParaRPr lang="de-DE" sz="2400" dirty="0"/>
                    </a:p>
                  </a:txBody>
                  <a:tcPr marL="91452" marR="91452" marT="45711" marB="4571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827398"/>
              </p:ext>
            </p:extLst>
          </p:nvPr>
        </p:nvGraphicFramePr>
        <p:xfrm>
          <a:off x="827584" y="2276872"/>
          <a:ext cx="7561262" cy="263366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92088"/>
                <a:gridCol w="4104456"/>
                <a:gridCol w="2664718"/>
              </a:tblGrid>
              <a:tr h="457278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Nr.</a:t>
                      </a:r>
                      <a:endParaRPr lang="de-DE" sz="2400" dirty="0"/>
                    </a:p>
                  </a:txBody>
                  <a:tcPr marL="91445" marR="91445" marT="45728" marB="45728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Bezeichnung</a:t>
                      </a:r>
                      <a:endParaRPr lang="de-DE" sz="2400" dirty="0"/>
                    </a:p>
                  </a:txBody>
                  <a:tcPr marL="91445" marR="91445" marT="45728" marB="45728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Veränderung in €</a:t>
                      </a:r>
                      <a:endParaRPr lang="de-DE" sz="2400" dirty="0"/>
                    </a:p>
                  </a:txBody>
                  <a:tcPr marL="91445" marR="91445" marT="45728" marB="45728"/>
                </a:tc>
              </a:tr>
              <a:tr h="2176385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17 18</a:t>
                      </a:r>
                    </a:p>
                    <a:p>
                      <a:r>
                        <a:rPr lang="de-DE" sz="2400" dirty="0" smtClean="0"/>
                        <a:t>25 26</a:t>
                      </a:r>
                    </a:p>
                    <a:p>
                      <a:r>
                        <a:rPr lang="de-DE" sz="2400" dirty="0" smtClean="0"/>
                        <a:t>27</a:t>
                      </a:r>
                    </a:p>
                  </a:txBody>
                  <a:tcPr marL="91445" marR="91445" marT="45728" marB="45728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Schulsozialarbeit</a:t>
                      </a:r>
                    </a:p>
                    <a:p>
                      <a:r>
                        <a:rPr lang="de-DE" sz="2400" dirty="0" smtClean="0"/>
                        <a:t>Kulturentwicklung</a:t>
                      </a:r>
                    </a:p>
                    <a:p>
                      <a:r>
                        <a:rPr lang="de-DE" sz="2400" dirty="0" smtClean="0"/>
                        <a:t>Zuschuss Caritas</a:t>
                      </a:r>
                    </a:p>
                    <a:p>
                      <a:r>
                        <a:rPr lang="de-DE" sz="2400" dirty="0" smtClean="0"/>
                        <a:t>Kostenloses</a:t>
                      </a:r>
                      <a:r>
                        <a:rPr lang="de-DE" sz="2400" baseline="0" dirty="0" smtClean="0"/>
                        <a:t> Mittagessen</a:t>
                      </a:r>
                    </a:p>
                    <a:p>
                      <a:r>
                        <a:rPr lang="de-DE" sz="2400" baseline="0" dirty="0" smtClean="0"/>
                        <a:t>Projekt „Case-Management“</a:t>
                      </a:r>
                      <a:endParaRPr lang="de-DE" sz="2400" dirty="0"/>
                    </a:p>
                  </a:txBody>
                  <a:tcPr marL="91445" marR="91445" marT="45728" marB="45728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 190    T. </a:t>
                      </a:r>
                    </a:p>
                    <a:p>
                      <a:r>
                        <a:rPr lang="de-DE" sz="2400" dirty="0" smtClean="0"/>
                        <a:t>     6    T. </a:t>
                      </a:r>
                    </a:p>
                    <a:p>
                      <a:r>
                        <a:rPr lang="de-DE" sz="2400" dirty="0" smtClean="0"/>
                        <a:t>   14,4 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     5    T. </a:t>
                      </a:r>
                    </a:p>
                    <a:p>
                      <a:r>
                        <a:rPr lang="de-DE" sz="2400" dirty="0" smtClean="0"/>
                        <a:t>   40    T. </a:t>
                      </a:r>
                      <a:endParaRPr lang="de-DE" sz="2400" dirty="0"/>
                    </a:p>
                  </a:txBody>
                  <a:tcPr marL="91445" marR="91445" marT="45728" marB="45728"/>
                </a:tc>
              </a:tr>
            </a:tbl>
          </a:graphicData>
        </a:graphic>
      </p:graphicFrame>
      <p:sp>
        <p:nvSpPr>
          <p:cNvPr id="5" name="Titel 1"/>
          <p:cNvSpPr>
            <a:spLocks noGrp="1"/>
          </p:cNvSpPr>
          <p:nvPr>
            <p:ph type="ctrTitle"/>
          </p:nvPr>
        </p:nvSpPr>
        <p:spPr bwMode="auto">
          <a:xfrm>
            <a:off x="467544" y="1412875"/>
            <a:ext cx="8208912" cy="7199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600" b="1" dirty="0" smtClean="0"/>
              <a:t>Änderungsliste Ergebnishaushalt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1209"/>
              </p:ext>
            </p:extLst>
          </p:nvPr>
        </p:nvGraphicFramePr>
        <p:xfrm>
          <a:off x="827584" y="2276872"/>
          <a:ext cx="7561262" cy="2743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36155"/>
                <a:gridCol w="3848192"/>
                <a:gridCol w="2776915"/>
              </a:tblGrid>
              <a:tr h="432048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Nr.</a:t>
                      </a:r>
                      <a:endParaRPr lang="de-DE" sz="24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Bezeichnung</a:t>
                      </a:r>
                      <a:endParaRPr lang="de-DE" sz="24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Veränderung in €</a:t>
                      </a:r>
                      <a:endParaRPr lang="de-DE" sz="2400" dirty="0"/>
                    </a:p>
                  </a:txBody>
                  <a:tcPr marL="91445" marR="91445"/>
                </a:tc>
              </a:tr>
              <a:tr h="2176016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23</a:t>
                      </a:r>
                    </a:p>
                    <a:p>
                      <a:endParaRPr lang="de-DE" sz="2400" dirty="0" smtClean="0"/>
                    </a:p>
                    <a:p>
                      <a:r>
                        <a:rPr lang="de-DE" sz="2400" dirty="0" smtClean="0"/>
                        <a:t>24</a:t>
                      </a:r>
                    </a:p>
                    <a:p>
                      <a:endParaRPr lang="de-DE" sz="2400" dirty="0" smtClean="0"/>
                    </a:p>
                    <a:p>
                      <a:endParaRPr lang="de-DE" sz="2400" dirty="0" smtClean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de-DE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Zuführung an ordentliche Überschussrücklage</a:t>
                      </a:r>
                    </a:p>
                    <a:p>
                      <a:r>
                        <a:rPr lang="de-DE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Zuführung an außerordentliche Überschussrücklage</a:t>
                      </a:r>
                    </a:p>
                    <a:p>
                      <a:r>
                        <a:rPr lang="de-DE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Überschuss insgesamt</a:t>
                      </a:r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de-DE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de-DE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3,9 Mio. </a:t>
                      </a:r>
                    </a:p>
                    <a:p>
                      <a:pPr marL="0" algn="l" defTabSz="914400" rtl="0" eaLnBrk="1" fontAlgn="b" latinLnBrk="0" hangingPunct="1"/>
                      <a:endParaRPr lang="de-DE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endParaRPr lang="de-DE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b" latinLnBrk="0" hangingPunct="1"/>
                      <a:r>
                        <a:rPr lang="de-DE" sz="24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0,767 Mio.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de-DE" sz="24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4,677 Mio. </a:t>
                      </a:r>
                      <a:endParaRPr lang="de-DE" sz="2400" u="non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5" marB="0"/>
                </a:tc>
              </a:tr>
            </a:tbl>
          </a:graphicData>
        </a:graphic>
      </p:graphicFrame>
      <p:sp>
        <p:nvSpPr>
          <p:cNvPr id="5" name="Titel 1"/>
          <p:cNvSpPr>
            <a:spLocks noGrp="1"/>
          </p:cNvSpPr>
          <p:nvPr>
            <p:ph type="ctrTitle"/>
          </p:nvPr>
        </p:nvSpPr>
        <p:spPr bwMode="auto">
          <a:xfrm>
            <a:off x="467544" y="1412875"/>
            <a:ext cx="8208912" cy="7199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600" b="1" dirty="0" smtClean="0"/>
              <a:t>Änderungsliste Ergebnishaushalt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539750" y="1628775"/>
            <a:ext cx="817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b="1" dirty="0"/>
              <a:t>Verbindliche Maßnahmen zur Haushaltssicherung </a:t>
            </a:r>
            <a:r>
              <a:rPr lang="de-DE" altLang="de-DE" sz="2400" b="1" dirty="0" smtClean="0"/>
              <a:t>2014</a:t>
            </a:r>
            <a:endParaRPr lang="de-DE" altLang="de-DE" sz="2400" b="1" dirty="0"/>
          </a:p>
        </p:txBody>
      </p:sp>
      <p:graphicFrame>
        <p:nvGraphicFramePr>
          <p:cNvPr id="117968" name="Group 20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02792797"/>
              </p:ext>
            </p:extLst>
          </p:nvPr>
        </p:nvGraphicFramePr>
        <p:xfrm>
          <a:off x="395288" y="2569236"/>
          <a:ext cx="8353425" cy="2011892"/>
        </p:xfrm>
        <a:graphic>
          <a:graphicData uri="http://schemas.openxmlformats.org/drawingml/2006/table">
            <a:tbl>
              <a:tblPr/>
              <a:tblGrid>
                <a:gridCol w="1873250"/>
                <a:gridCol w="1295400"/>
                <a:gridCol w="1223962"/>
                <a:gridCol w="1223963"/>
                <a:gridCol w="1223962"/>
                <a:gridCol w="1512888"/>
              </a:tblGrid>
              <a:tr h="335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Konsolidierungsbeitrag in €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Kumulierte Summen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Fachbereich 1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644.000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644.000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644.000</a:t>
                      </a: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644.000</a:t>
                      </a: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2.738.000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Fachbereich 2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1.487.400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697.500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1.876.800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735.600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5.047.300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Fachbereich 3</a:t>
                      </a: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413.000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393.000</a:t>
                      </a: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393.000</a:t>
                      </a: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393.000</a:t>
                      </a: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1.592.000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Gesamt </a:t>
                      </a: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Landkreis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2.544.400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1.734.500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2.913.800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1.772.600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9.377.300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1" name="Text Box 136"/>
          <p:cNvSpPr txBox="1">
            <a:spLocks noChangeArrowheads="1"/>
          </p:cNvSpPr>
          <p:nvPr/>
        </p:nvSpPr>
        <p:spPr bwMode="auto">
          <a:xfrm>
            <a:off x="2286844" y="5159376"/>
            <a:ext cx="15843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de-DE" sz="1400" dirty="0"/>
              <a:t>bereits in der Planung für </a:t>
            </a:r>
            <a:r>
              <a:rPr lang="de-DE" altLang="de-DE" sz="1400" dirty="0" smtClean="0"/>
              <a:t>2014 </a:t>
            </a:r>
            <a:r>
              <a:rPr lang="de-DE" altLang="de-DE" sz="1400" dirty="0"/>
              <a:t>enthalten</a:t>
            </a:r>
          </a:p>
        </p:txBody>
      </p:sp>
      <p:sp>
        <p:nvSpPr>
          <p:cNvPr id="4142" name="Line 137"/>
          <p:cNvSpPr>
            <a:spLocks noChangeShapeType="1"/>
          </p:cNvSpPr>
          <p:nvPr/>
        </p:nvSpPr>
        <p:spPr bwMode="auto">
          <a:xfrm>
            <a:off x="3070226" y="47259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3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891968"/>
              </p:ext>
            </p:extLst>
          </p:nvPr>
        </p:nvGraphicFramePr>
        <p:xfrm>
          <a:off x="107503" y="1340768"/>
          <a:ext cx="903649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1520" y="4797152"/>
            <a:ext cx="8351837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u="sng" dirty="0" smtClean="0"/>
              <a:t>65 </a:t>
            </a:r>
            <a:r>
              <a:rPr lang="de-DE" altLang="de-DE" b="1" u="sng" dirty="0"/>
              <a:t>% Zuwendungen und allgemeine Umlagen</a:t>
            </a:r>
            <a:r>
              <a:rPr lang="de-DE" altLang="de-DE" dirty="0"/>
              <a:t>:</a:t>
            </a:r>
          </a:p>
          <a:p>
            <a:pPr eaLnBrk="1" hangingPunct="1"/>
            <a:r>
              <a:rPr lang="de-DE" altLang="de-DE" dirty="0"/>
              <a:t>Kreisumlage,  Schlüsselzuweisungen vom Land und spezielle Zuweisungen von Land und Bund (insbesondere Leistungsbeteiligungen beim ALG II).</a:t>
            </a:r>
          </a:p>
          <a:p>
            <a:pPr eaLnBrk="1" hangingPunct="1"/>
            <a:endParaRPr lang="de-DE" altLang="de-DE" sz="1200" dirty="0"/>
          </a:p>
          <a:p>
            <a:pPr eaLnBrk="1" hangingPunct="1"/>
            <a:r>
              <a:rPr lang="de-DE" altLang="de-DE" b="1" u="sng" dirty="0"/>
              <a:t>22 % Kostenerstattungen und Kostenumlagen</a:t>
            </a:r>
            <a:r>
              <a:rPr lang="de-DE" altLang="de-DE" dirty="0"/>
              <a:t>:</a:t>
            </a:r>
          </a:p>
          <a:p>
            <a:pPr eaLnBrk="1" hangingPunct="1"/>
            <a:r>
              <a:rPr lang="de-DE" altLang="de-DE" dirty="0"/>
              <a:t>überwiegend Zahlungen aus dem Quotalen System </a:t>
            </a:r>
          </a:p>
        </p:txBody>
      </p:sp>
    </p:spTree>
    <p:extLst>
      <p:ext uri="{BB962C8B-B14F-4D97-AF65-F5344CB8AC3E}">
        <p14:creationId xmlns:p14="http://schemas.microsoft.com/office/powerpoint/2010/main" val="25504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feld 1"/>
          <p:cNvSpPr txBox="1">
            <a:spLocks noChangeArrowheads="1"/>
          </p:cNvSpPr>
          <p:nvPr/>
        </p:nvSpPr>
        <p:spPr bwMode="auto">
          <a:xfrm>
            <a:off x="755576" y="1556792"/>
            <a:ext cx="74882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de-DE" sz="2800" b="1" u="sng" dirty="0"/>
              <a:t>Ertragssituation (1)</a:t>
            </a:r>
          </a:p>
          <a:p>
            <a:pPr algn="ctr" eaLnBrk="1" hangingPunct="1"/>
            <a:r>
              <a:rPr lang="de-DE" altLang="de-DE" sz="2800" b="1" u="sng" dirty="0"/>
              <a:t>Schlüsselzuweisungen Landkreis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85775" y="2564904"/>
            <a:ext cx="820737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/>
              <a:t>Änderung des Niedersächsischen Gesetzes über den</a:t>
            </a:r>
          </a:p>
          <a:p>
            <a:pPr>
              <a:defRPr/>
            </a:pPr>
            <a:r>
              <a:rPr lang="de-DE" sz="2400" dirty="0"/>
              <a:t>Finanzausgleich (NFAG) – Art. 1 des Gesetzentwurf zum</a:t>
            </a:r>
          </a:p>
          <a:p>
            <a:pPr>
              <a:defRPr/>
            </a:pPr>
            <a:r>
              <a:rPr lang="de-DE" sz="2400" dirty="0"/>
              <a:t>Haushaltsbegleitgesetz 2014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dirty="0"/>
              <a:t>Verschiebung der Kürzung der Kreisschlüsselzuweisungen um 2,2 %</a:t>
            </a:r>
          </a:p>
          <a:p>
            <a:pPr>
              <a:defRPr/>
            </a:pPr>
            <a:r>
              <a:rPr lang="de-DE" sz="2400" dirty="0"/>
              <a:t>    von 50,8 % auf 48,6 %, von 2014 auf das Jahr 2016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dirty="0"/>
              <a:t>2016 = </a:t>
            </a:r>
            <a:r>
              <a:rPr lang="de-DE" sz="2400" b="1" dirty="0"/>
              <a:t>26,1 Mio. € (48,6 %)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dirty="0"/>
              <a:t>2015 = </a:t>
            </a:r>
            <a:r>
              <a:rPr lang="de-DE" sz="2400" b="1" dirty="0"/>
              <a:t>28,8 Mio. € (49,1 %)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400" dirty="0"/>
              <a:t>2014 = </a:t>
            </a:r>
            <a:r>
              <a:rPr lang="de-DE" sz="2400" b="1" dirty="0"/>
              <a:t>29,1 Mio. € (49,6 %)</a:t>
            </a:r>
            <a:endParaRPr lang="de-DE" sz="24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Masterfolie-FD13">
  <a:themeElements>
    <a:clrScheme name="Powerpoint-Masterfolie-FD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-Masterfolie-FD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-Masterfolie-FD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Masterfolie-FD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Masterfolie-FD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Powerpoint-Masterfolie-FD13</Template>
  <TotalTime>0</TotalTime>
  <Words>874</Words>
  <Application>Microsoft Office PowerPoint</Application>
  <PresentationFormat>Bildschirmpräsentation (4:3)</PresentationFormat>
  <Paragraphs>286</Paragraphs>
  <Slides>26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8" baseType="lpstr">
      <vt:lpstr>Powerpoint-Masterfolie-FD13</vt:lpstr>
      <vt:lpstr>Arbeitsblatt</vt:lpstr>
      <vt:lpstr>Kreistag 04.12.2013</vt:lpstr>
      <vt:lpstr>PowerPoint-Präsentation</vt:lpstr>
      <vt:lpstr>PowerPoint-Präsentation</vt:lpstr>
      <vt:lpstr>Änderungsliste Ergebnishaushalt (1)</vt:lpstr>
      <vt:lpstr>Änderungsliste Ergebnishaushalt (2)</vt:lpstr>
      <vt:lpstr>Änderungsliste Ergebnishaushalt (3)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Risiken der Haushaltsplanung 2014: </vt:lpstr>
      <vt:lpstr>PowerPoint-Präsentation</vt:lpstr>
    </vt:vector>
  </TitlesOfParts>
  <Company>Landkreis Peine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Friehe</dc:creator>
  <cp:lastModifiedBy>Scholz, Monika</cp:lastModifiedBy>
  <cp:revision>126</cp:revision>
  <cp:lastPrinted>2013-10-17T08:35:54Z</cp:lastPrinted>
  <dcterms:created xsi:type="dcterms:W3CDTF">2012-09-19T07:57:51Z</dcterms:created>
  <dcterms:modified xsi:type="dcterms:W3CDTF">2013-12-19T14:36:39Z</dcterms:modified>
</cp:coreProperties>
</file>